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8"/>
  </p:handoutMasterIdLst>
  <p:sldIdLst>
    <p:sldId id="258" r:id="rId2"/>
    <p:sldId id="278" r:id="rId3"/>
    <p:sldId id="280" r:id="rId4"/>
    <p:sldId id="283" r:id="rId5"/>
    <p:sldId id="287" r:id="rId6"/>
    <p:sldId id="284" r:id="rId7"/>
    <p:sldId id="285" r:id="rId8"/>
    <p:sldId id="286" r:id="rId9"/>
    <p:sldId id="288" r:id="rId10"/>
    <p:sldId id="289" r:id="rId11"/>
    <p:sldId id="291" r:id="rId12"/>
    <p:sldId id="290" r:id="rId13"/>
    <p:sldId id="292" r:id="rId14"/>
    <p:sldId id="293" r:id="rId15"/>
    <p:sldId id="294" r:id="rId16"/>
    <p:sldId id="303" r:id="rId17"/>
    <p:sldId id="295" r:id="rId18"/>
    <p:sldId id="271" r:id="rId19"/>
    <p:sldId id="302" r:id="rId20"/>
    <p:sldId id="296" r:id="rId21"/>
    <p:sldId id="297" r:id="rId22"/>
    <p:sldId id="298" r:id="rId23"/>
    <p:sldId id="299" r:id="rId24"/>
    <p:sldId id="300" r:id="rId25"/>
    <p:sldId id="301" r:id="rId26"/>
    <p:sldId id="277" r:id="rId2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1495" autoAdjust="0"/>
  </p:normalViewPr>
  <p:slideViewPr>
    <p:cSldViewPr>
      <p:cViewPr>
        <p:scale>
          <a:sx n="75" d="100"/>
          <a:sy n="75" d="100"/>
        </p:scale>
        <p:origin x="-1338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D6FCEF8-8BDA-44B5-852C-0B022D3BBC45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1DE65B4-7959-41C8-93DA-052FF72579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24600"/>
            <a:ext cx="7391400" cy="473075"/>
          </a:xfrm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AEEDF3-D988-4D1C-87B7-2EAEEBBC7C2F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CD0ED5-7D21-4CB0-9583-32D529E79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AEEDF3-D988-4D1C-87B7-2EAEEBBC7C2F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CD0ED5-7D21-4CB0-9583-32D529E79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3428999"/>
          </a:xfrm>
          <a:prstGeom prst="rect">
            <a:avLst/>
          </a:prstGeom>
          <a:ln w="28575">
            <a:noFill/>
          </a:ln>
        </p:spPr>
        <p:txBody>
          <a:bodyPr/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24600"/>
            <a:ext cx="7391400" cy="473075"/>
          </a:xfrm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AEEDF3-D988-4D1C-87B7-2EAEEBBC7C2F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CD0ED5-7D21-4CB0-9583-32D529E79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AEEDF3-D988-4D1C-87B7-2EAEEBBC7C2F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CD0ED5-7D21-4CB0-9583-32D529E79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AEEDF3-D988-4D1C-87B7-2EAEEBBC7C2F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CD0ED5-7D21-4CB0-9583-32D529E79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AEEDF3-D988-4D1C-87B7-2EAEEBBC7C2F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CD0ED5-7D21-4CB0-9583-32D529E79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AEEDF3-D988-4D1C-87B7-2EAEEBBC7C2F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CD0ED5-7D21-4CB0-9583-32D529E79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AEEDF3-D988-4D1C-87B7-2EAEEBBC7C2F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CD0ED5-7D21-4CB0-9583-32D529E79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AEEDF3-D988-4D1C-87B7-2EAEEBBC7C2F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CD0ED5-7D21-4CB0-9583-32D529E79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24600"/>
            <a:ext cx="7391400" cy="473075"/>
          </a:xfrm>
          <a:prstGeom prst="rect">
            <a:avLst/>
          </a:prstGeom>
        </p:spPr>
        <p:txBody>
          <a:bodyPr/>
          <a:lstStyle>
            <a:lvl1pPr algn="ct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5105400" y="1524000"/>
            <a:ext cx="36576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035050">
              <a:lnSpc>
                <a:spcPts val="2200"/>
              </a:lnSpc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 organizations are in the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proactive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stages of maturity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4782" y="5737225"/>
            <a:ext cx="4843462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26026" y="5740400"/>
            <a:ext cx="3630168" cy="27305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Proactive Stages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52400" y="4418013"/>
            <a:ext cx="1189038" cy="1281112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  <a:endParaRPr kumimoji="0" lang="en-US" sz="1000" b="1" i="0" u="sng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are just beginning to respond to international market demands.</a:t>
            </a:r>
            <a:endParaRPr kumimoji="0" lang="en-US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371600" y="4191000"/>
            <a:ext cx="1189038" cy="1508125"/>
          </a:xfrm>
          <a:prstGeom prst="rect">
            <a:avLst/>
          </a:prstGeom>
          <a:solidFill>
            <a:srgbClr val="1F497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are just beginning to realize all that is involved in multilingual communications.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592388" y="3960813"/>
            <a:ext cx="1189037" cy="1738312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BRUTE-FORCE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have a regular schedule of larger scope projects requiring more resources, technology and processes. Risks are tangible.</a:t>
            </a:r>
            <a:endParaRPr kumimoji="0" lang="en-US" altLang="ja-JP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3813175" y="3732213"/>
            <a:ext cx="1187450" cy="1966912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HIGH RISK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have so much invested in translation that they will continue to provide global communications. Awareness and management of risks are critical at this stage.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5038725" y="3503613"/>
            <a:ext cx="1187450" cy="2195512"/>
          </a:xfrm>
          <a:prstGeom prst="rect">
            <a:avLst/>
          </a:prstGeom>
          <a:solidFill>
            <a:srgbClr val="E36C0A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MANAGED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have a successful business process outsource (BPO) model for multilingual communications that has little to no points of pain.</a:t>
            </a:r>
            <a:endParaRPr kumimoji="0" lang="en-US" sz="1000" b="1" i="1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6253163" y="3276600"/>
            <a:ext cx="1189037" cy="2422525"/>
          </a:xfrm>
          <a:prstGeom prst="rect">
            <a:avLst/>
          </a:prstGeom>
          <a:solidFill>
            <a:srgbClr val="E36C0A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MATURE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have well documented, successful, repeatable processes with stability and predictability.</a:t>
            </a:r>
            <a:endParaRPr kumimoji="0" lang="en-US" altLang="ja-JP" sz="10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467600" y="3046413"/>
            <a:ext cx="1189038" cy="2652712"/>
          </a:xfrm>
          <a:prstGeom prst="rect">
            <a:avLst/>
          </a:prstGeom>
          <a:solidFill>
            <a:srgbClr val="E36C0A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TURNKEY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have a higher level of self-sufficiency and have internalized best practices of the multilingual communications industry.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209550" y="6127750"/>
            <a:ext cx="8477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8836025" y="4457700"/>
            <a:ext cx="3079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Risk/Reward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39" name="AutoShape 15"/>
          <p:cNvCxnSpPr>
            <a:cxnSpLocks noChangeShapeType="1"/>
          </p:cNvCxnSpPr>
          <p:nvPr/>
        </p:nvCxnSpPr>
        <p:spPr bwMode="auto">
          <a:xfrm>
            <a:off x="912813" y="6267450"/>
            <a:ext cx="782637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" name="AutoShape 15"/>
          <p:cNvCxnSpPr>
            <a:cxnSpLocks noChangeShapeType="1"/>
          </p:cNvCxnSpPr>
          <p:nvPr/>
        </p:nvCxnSpPr>
        <p:spPr bwMode="auto">
          <a:xfrm rot="16200000">
            <a:off x="8600282" y="4180681"/>
            <a:ext cx="782637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2" name="TextBox 21"/>
          <p:cNvSpPr txBox="1"/>
          <p:nvPr/>
        </p:nvSpPr>
        <p:spPr>
          <a:xfrm>
            <a:off x="228600" y="1295400"/>
            <a:ext cx="266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362200" y="1524000"/>
            <a:ext cx="2743200" cy="9387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200"/>
              </a:lnSpc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 organizations 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are in the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reactive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stages of maturity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Double Bracket 31"/>
          <p:cNvSpPr/>
          <p:nvPr/>
        </p:nvSpPr>
        <p:spPr>
          <a:xfrm>
            <a:off x="228600" y="1371600"/>
            <a:ext cx="4800600" cy="1371600"/>
          </a:xfrm>
          <a:prstGeom prst="bracketPair">
            <a:avLst>
              <a:gd name="adj" fmla="val 9649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uble Bracket 18"/>
          <p:cNvSpPr/>
          <p:nvPr/>
        </p:nvSpPr>
        <p:spPr>
          <a:xfrm>
            <a:off x="5105400" y="1371600"/>
            <a:ext cx="3657600" cy="1371600"/>
          </a:xfrm>
          <a:prstGeom prst="bracketPair">
            <a:avLst>
              <a:gd name="adj" fmla="val 7895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105400" y="1530539"/>
            <a:ext cx="1295400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20%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24600"/>
            <a:ext cx="7391400" cy="473075"/>
          </a:xfrm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457200" y="1295401"/>
            <a:ext cx="8458200" cy="3428999"/>
          </a:xfrm>
        </p:spPr>
        <p:txBody>
          <a:bodyPr/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rgbClr val="002060"/>
                </a:solidFill>
              </a:rPr>
              <a:t>3. BRUTE-FORCE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WHERE ARE YOU NOW?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2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743200" lvl="0" indent="-27432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SCOPE 	</a:t>
            </a:r>
            <a:r>
              <a:rPr lang="en-US" sz="18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Projects become more complex and multidisciplinary</a:t>
            </a:r>
            <a:br>
              <a:rPr lang="en-US" sz="18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10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743200" lvl="0" indent="-27432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ORGANIZATION	</a:t>
            </a:r>
            <a:r>
              <a:rPr lang="en-US" sz="18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Need for multidisciplinary groups to perform tasks</a:t>
            </a:r>
            <a:br>
              <a:rPr lang="en-US" sz="18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10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743200" lvl="0" indent="-27432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PROCESS FOCUS	</a:t>
            </a:r>
            <a:r>
              <a:rPr lang="en-US" sz="18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Project efficiencies do not mitigate risk. More planning is needed to complete the task</a:t>
            </a:r>
            <a:br>
              <a:rPr lang="en-US" sz="18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0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743200" lvl="0" indent="-27432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BUDGET	</a:t>
            </a:r>
            <a:r>
              <a:rPr lang="en-US" sz="18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Cost efficiencies mitigate risk of overspending</a:t>
            </a:r>
            <a:endParaRPr lang="en-US" sz="18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sz="2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sz="2800" dirty="0" smtClean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15" name="Content Placeholder 17"/>
          <p:cNvSpPr txBox="1">
            <a:spLocks/>
          </p:cNvSpPr>
          <p:nvPr/>
        </p:nvSpPr>
        <p:spPr>
          <a:xfrm>
            <a:off x="152400" y="1219200"/>
            <a:ext cx="8534400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1654175" algn="l"/>
              </a:tabLst>
              <a:defRPr/>
            </a:pPr>
            <a:endParaRPr kumimoji="0" lang="en-US" sz="20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37483" y="5715000"/>
            <a:ext cx="8301717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33400" y="5464175"/>
            <a:ext cx="2038017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31355" y="6105525"/>
            <a:ext cx="145300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15"/>
          <p:cNvCxnSpPr>
            <a:cxnSpLocks noChangeShapeType="1"/>
          </p:cNvCxnSpPr>
          <p:nvPr/>
        </p:nvCxnSpPr>
        <p:spPr bwMode="auto">
          <a:xfrm>
            <a:off x="1836752" y="6245225"/>
            <a:ext cx="134144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623115" y="5311776"/>
            <a:ext cx="2038017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R="0" lvl="0" indent="0" algn="ctr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712829" y="5159375"/>
            <a:ext cx="2038015" cy="533400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BRUTE-FORCE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457200" y="1295401"/>
            <a:ext cx="8458200" cy="3428999"/>
          </a:xfrm>
        </p:spPr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rgbClr val="002060"/>
                </a:solidFill>
              </a:rPr>
              <a:t>3. BRUTE-FORCE STAGE –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RISK FACTORS</a:t>
            </a: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4625" lvl="0" indent="-174625">
              <a:spcBef>
                <a:spcPts val="0"/>
              </a:spcBef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6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Risk of overspending. Process efficiencies on organization’s side are required to save on costs.</a:t>
            </a:r>
          </a:p>
          <a:p>
            <a:pPr marL="174625" indent="-174625">
              <a:spcBef>
                <a:spcPts val="0"/>
              </a:spcBef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6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Working with immature Language Service Providers at this stage will keep you in this stage of growth for a much longer period of time.</a:t>
            </a:r>
            <a:br>
              <a:rPr lang="en-US" sz="16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6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6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Reliance on local affiliates can be too much of an influence and introduce inconsistent brand messaging. May not adhere to schedule or guidelines and impact timeframes.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6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Risk of internalizing specializations to save on cost impacts outcomes.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6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Risk of losing momentum through push backs from upper management (resources).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6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Isolation of business units, divisions, or departments from each other can silo communication.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6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Manual production processes make project related information difficult to manage and track.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endParaRPr lang="en-US" sz="17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endParaRPr lang="en-US" sz="17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buNone/>
              <a:tabLst>
                <a:tab pos="1654175" algn="l"/>
              </a:tabLst>
              <a:defRPr/>
            </a:pPr>
            <a:endParaRPr lang="en-US" sz="17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buNone/>
              <a:tabLst>
                <a:tab pos="1654175" algn="l"/>
              </a:tabLst>
              <a:defRPr/>
            </a:pPr>
            <a:endParaRPr lang="en-US" sz="17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buNone/>
              <a:tabLst>
                <a:tab pos="1654175" algn="l"/>
              </a:tabLst>
              <a:defRPr/>
            </a:pPr>
            <a:endParaRPr lang="en-US" sz="17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sz="1700" dirty="0" smtClean="0"/>
          </a:p>
          <a:p>
            <a:endParaRPr lang="en-US" sz="1700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37483" y="5715000"/>
            <a:ext cx="8301717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33400" y="5464175"/>
            <a:ext cx="2038017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31355" y="6105525"/>
            <a:ext cx="145300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15"/>
          <p:cNvCxnSpPr>
            <a:cxnSpLocks noChangeShapeType="1"/>
          </p:cNvCxnSpPr>
          <p:nvPr/>
        </p:nvCxnSpPr>
        <p:spPr bwMode="auto">
          <a:xfrm>
            <a:off x="1836752" y="6245225"/>
            <a:ext cx="134144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623115" y="5311776"/>
            <a:ext cx="2038017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712829" y="5159375"/>
            <a:ext cx="2038015" cy="533400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BRUTE-FORCE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rgbClr val="002060"/>
                </a:solidFill>
              </a:rPr>
              <a:t>3. BRUTE-FORCE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HOW CAN WE HELP?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74625" indent="-174625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This stage usually warrants an interdisciplinary meeting focused on objectives and outcomes. </a:t>
            </a:r>
          </a:p>
          <a:p>
            <a:pPr marL="174625" indent="-174625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Mentorship and identification of the key objectives for your organization that are achievable in shorts periods of time. These are defined in the </a:t>
            </a:r>
            <a:r>
              <a:rPr lang="en-US" sz="17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and Strategy Readiness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category and will help you standardize processes.</a:t>
            </a:r>
          </a:p>
          <a:p>
            <a:pPr marL="174625" indent="-174625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Analyze and Report on cost efficiencies, growth and metrics that the organization can track for improvements.</a:t>
            </a:r>
          </a:p>
          <a:p>
            <a:pPr marL="174625" indent="-174625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Balanced Scorecard (outcomes and expectations) for relationship is reviewed quarterly. Includes metrics and opportunities for improvement.</a:t>
            </a:r>
          </a:p>
          <a:p>
            <a:pPr marL="174625" indent="-174625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Customized service, education, reporting and research according to your specific needs. </a:t>
            </a:r>
          </a:p>
          <a:p>
            <a:endParaRPr lang="en-US" sz="1900" b="0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15" name="Content Placeholder 17"/>
          <p:cNvSpPr txBox="1">
            <a:spLocks/>
          </p:cNvSpPr>
          <p:nvPr/>
        </p:nvSpPr>
        <p:spPr>
          <a:xfrm>
            <a:off x="152400" y="1219201"/>
            <a:ext cx="8534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1654175" algn="l"/>
              </a:tabLst>
              <a:defRPr/>
            </a:pPr>
            <a:endParaRPr kumimoji="0" lang="en-US" sz="20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37483" y="5715000"/>
            <a:ext cx="8301717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33400" y="5464175"/>
            <a:ext cx="2038017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31355" y="6105525"/>
            <a:ext cx="145300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15"/>
          <p:cNvCxnSpPr>
            <a:cxnSpLocks noChangeShapeType="1"/>
          </p:cNvCxnSpPr>
          <p:nvPr/>
        </p:nvCxnSpPr>
        <p:spPr bwMode="auto">
          <a:xfrm>
            <a:off x="1836752" y="6245225"/>
            <a:ext cx="134144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623115" y="5311776"/>
            <a:ext cx="2038017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R="0" lvl="0" indent="0" algn="ctr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712829" y="5159375"/>
            <a:ext cx="2038015" cy="533400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BRUTE-FORCE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23" name="Content Placeholder 2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rgbClr val="002060"/>
                </a:solidFill>
              </a:rPr>
              <a:t>4. HIGH RISK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WHERE ARE YOU NOW?</a:t>
            </a: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20900" lvl="0" indent="-21209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SCOPE 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High volume; Scalability, Time-To-Market and Content Reuse becomes problematic</a:t>
            </a:r>
            <a:endParaRPr lang="en-US" sz="17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20900" lvl="0" indent="-21209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ORGANIZATION	</a:t>
            </a:r>
            <a:r>
              <a:rPr lang="en-US" sz="17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is at turning point. Global messaging has been elevated to a key component of the organization’s strategy; need for a more dedicated staff </a:t>
            </a:r>
            <a:endParaRPr lang="en-US" sz="17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20900" lvl="0" indent="-21209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PROCESS FOCUS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Centralized efforts may be desired, but lack of coordination and processes may further inhibit efficiencies</a:t>
            </a:r>
            <a:endParaRPr lang="en-US" sz="17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20900" lvl="0" indent="-21209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BUDGET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Investment in technology, people and processes is key</a:t>
            </a:r>
            <a:endParaRPr lang="en-US" sz="17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sz="2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sz="2800" dirty="0" smtClean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Language Solutions Inc. </a:t>
            </a:r>
            <a:r>
              <a:rPr lang="en-US" smtClean="0">
                <a:latin typeface="Wingdings" pitchFamily="2" charset="2"/>
              </a:rPr>
              <a:t>n</a:t>
            </a:r>
            <a:r>
              <a:rPr lang="en-US" smtClean="0"/>
              <a:t> World Trade Center - STL </a:t>
            </a:r>
            <a:r>
              <a:rPr lang="en-US" smtClean="0">
                <a:latin typeface="Wingdings" pitchFamily="2" charset="2"/>
              </a:rPr>
              <a:t>n</a:t>
            </a:r>
            <a:r>
              <a:rPr lang="en-US" smtClean="0"/>
              <a:t> 7733 Forsyth Blvd. Suite 2200 </a:t>
            </a:r>
            <a:r>
              <a:rPr lang="en-US" smtClean="0">
                <a:latin typeface="Wingdings" pitchFamily="2" charset="2"/>
              </a:rPr>
              <a:t>n</a:t>
            </a:r>
            <a:r>
              <a:rPr lang="en-US" smtClean="0"/>
              <a:t> St. Louis, MO 63117 </a:t>
            </a:r>
          </a:p>
          <a:p>
            <a:r>
              <a:rPr lang="en-US" smtClean="0"/>
              <a:t>ph. 314-725-3711 </a:t>
            </a:r>
            <a:r>
              <a:rPr lang="en-US" smtClean="0">
                <a:latin typeface="Wingdings" pitchFamily="2" charset="2"/>
              </a:rPr>
              <a:t>n</a:t>
            </a:r>
            <a:r>
              <a:rPr lang="en-US" smtClean="0"/>
              <a:t> info@langsolinc.com </a:t>
            </a:r>
            <a:r>
              <a:rPr lang="en-US" smtClean="0">
                <a:latin typeface="Wingdings" pitchFamily="2" charset="2"/>
              </a:rPr>
              <a:t>n</a:t>
            </a:r>
            <a:r>
              <a:rPr lang="en-US" smtClean="0"/>
              <a:t> www.langsolinc.com</a:t>
            </a:r>
            <a:endParaRPr lang="en-US" sz="1050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37483" y="5715000"/>
            <a:ext cx="8301717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33400" y="5464175"/>
            <a:ext cx="2038017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31355" y="6105525"/>
            <a:ext cx="145300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15"/>
          <p:cNvCxnSpPr>
            <a:cxnSpLocks noChangeShapeType="1"/>
          </p:cNvCxnSpPr>
          <p:nvPr/>
        </p:nvCxnSpPr>
        <p:spPr bwMode="auto">
          <a:xfrm>
            <a:off x="1836752" y="6245225"/>
            <a:ext cx="134144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623115" y="5311776"/>
            <a:ext cx="2038017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R="0" lvl="0" indent="0" algn="ctr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712829" y="5159375"/>
            <a:ext cx="2038015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BRUTE-FORCE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6802544" y="5006975"/>
            <a:ext cx="2035295" cy="685800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HIGH RISK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3505199"/>
          </a:xfrm>
        </p:spPr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rgbClr val="002060"/>
                </a:solidFill>
              </a:rPr>
              <a:t>4. HIGH RISK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RISK FACTORS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11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Because global messaging is now part of the corporate strategy, it’s requiring new processes which can consume more of internal resources.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Without technology adoption, manual processes delay growth and progress.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Siloed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organizations have difficulty implementing centralized efforts; organizational habits of individuals are varied and threaten plan to improve.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Senior management buy-in can be difficult as budgets need to grow, while the translation does not yet take priority in overall communication strategy.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Purchasing department may want to consolidate vendors with a focus on price only, putting quality at risk. Decisions by this department may not be aligned with global communication strategy and may end up costing the organization more.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endParaRPr lang="en-US" sz="17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endParaRPr lang="en-US" sz="17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endParaRPr lang="en-US" sz="18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buNone/>
              <a:tabLst>
                <a:tab pos="1654175" algn="l"/>
              </a:tabLst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buNone/>
              <a:tabLst>
                <a:tab pos="1654175" algn="l"/>
              </a:tabLst>
              <a:defRPr/>
            </a:pPr>
            <a:endParaRPr lang="en-US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buNone/>
              <a:tabLst>
                <a:tab pos="1654175" algn="l"/>
              </a:tabLst>
              <a:defRPr/>
            </a:pPr>
            <a:endParaRPr lang="en-US" sz="1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37483" y="5715000"/>
            <a:ext cx="8301717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33400" y="5464175"/>
            <a:ext cx="2038017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31355" y="6105525"/>
            <a:ext cx="145300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15"/>
          <p:cNvCxnSpPr>
            <a:cxnSpLocks noChangeShapeType="1"/>
          </p:cNvCxnSpPr>
          <p:nvPr/>
        </p:nvCxnSpPr>
        <p:spPr bwMode="auto">
          <a:xfrm>
            <a:off x="1836752" y="6245225"/>
            <a:ext cx="134144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623115" y="5311776"/>
            <a:ext cx="2038017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712829" y="5159375"/>
            <a:ext cx="2038015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R="0" lvl="0" indent="0" algn="ctr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BRUTE-FORCE</a:t>
            </a:r>
          </a:p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6802544" y="5006975"/>
            <a:ext cx="2035295" cy="685800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HIGH RISK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428999"/>
          </a:xfrm>
        </p:spPr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rgbClr val="002060"/>
                </a:solidFill>
              </a:rPr>
              <a:t>4. HIGH RISK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HOW CAN WE HELP?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9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69863" indent="-169863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Process management becomes a balanced scorecard approach, where defined objectives, action items and metrics become a centralized and collaborative effort.</a:t>
            </a:r>
          </a:p>
          <a:p>
            <a:pPr marL="169863" indent="-169863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Balanced Scorecard approach can help buy-in process by linking measures and outcomes to organization’s metrics that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have value for senior management</a:t>
            </a:r>
            <a:r>
              <a:rPr lang="en-US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169863" indent="-169863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 in collaborative effort with Purchasing department to identify their specific pain points and achieve the needed solutions.</a:t>
            </a:r>
          </a:p>
          <a:p>
            <a:pPr marL="169863" indent="-169863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Centralization around global communication strategy using objectives from all stages to move the organization from unmanaged to managed stage.</a:t>
            </a:r>
          </a:p>
          <a:p>
            <a:pPr marL="169863" indent="-169863">
              <a:buNone/>
              <a:tabLst>
                <a:tab pos="1654175" algn="l"/>
              </a:tabLst>
            </a:pPr>
            <a:endParaRPr lang="en-US" sz="17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69863" indent="-169863">
              <a:buNone/>
              <a:tabLst>
                <a:tab pos="1654175" algn="l"/>
              </a:tabLst>
            </a:pPr>
            <a:r>
              <a:rPr lang="en-US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Continued on next slide</a:t>
            </a: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sz="1800" b="0" dirty="0" smtClean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37483" y="5715000"/>
            <a:ext cx="8301717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33400" y="5464175"/>
            <a:ext cx="2038017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31355" y="6105525"/>
            <a:ext cx="145300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15"/>
          <p:cNvCxnSpPr>
            <a:cxnSpLocks noChangeShapeType="1"/>
          </p:cNvCxnSpPr>
          <p:nvPr/>
        </p:nvCxnSpPr>
        <p:spPr bwMode="auto">
          <a:xfrm>
            <a:off x="1836752" y="6245225"/>
            <a:ext cx="134144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623115" y="5311776"/>
            <a:ext cx="2038017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R="0" lvl="0" indent="0" algn="ctr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712829" y="5159375"/>
            <a:ext cx="2038015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BRUTE-FORCE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6802544" y="5006975"/>
            <a:ext cx="2035295" cy="685800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HIGH RISK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428999"/>
          </a:xfrm>
        </p:spPr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rgbClr val="002060"/>
                </a:solidFill>
              </a:rPr>
              <a:t>4. HIGH RISK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HOW CAN WE HELP?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en-US" sz="2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(Continued from previous slide)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9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69863" indent="-169863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Technology identification and recommendations to facilitate automation in the workflow process and manage the content lifecycle. </a:t>
            </a:r>
          </a:p>
          <a:p>
            <a:pPr marL="169863" indent="-169863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Financial reporting can be more in-depth but also customized when the organization moves towards a centralized model of outsourcing.</a:t>
            </a:r>
          </a:p>
          <a:p>
            <a:pPr marL="169863" indent="-169863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Customized service, education, reporting and research according to your specific needs. </a:t>
            </a:r>
          </a:p>
          <a:p>
            <a:pPr marL="169863" indent="-169863">
              <a:buFont typeface="Wingdings" pitchFamily="2" charset="2"/>
              <a:buChar char="§"/>
              <a:tabLst>
                <a:tab pos="1654175" algn="l"/>
              </a:tabLst>
            </a:pPr>
            <a:endParaRPr lang="en-US" sz="17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69863" indent="-169863">
              <a:buFont typeface="Wingdings" pitchFamily="2" charset="2"/>
              <a:buChar char="§"/>
              <a:tabLst>
                <a:tab pos="1654175" algn="l"/>
              </a:tabLst>
            </a:pPr>
            <a:endParaRPr lang="en-US" sz="18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sz="1800" b="0" dirty="0" smtClean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15" name="Content Placeholder 17"/>
          <p:cNvSpPr txBox="1">
            <a:spLocks/>
          </p:cNvSpPr>
          <p:nvPr/>
        </p:nvSpPr>
        <p:spPr>
          <a:xfrm>
            <a:off x="228600" y="1143000"/>
            <a:ext cx="8534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1654175" algn="l"/>
              </a:tabLst>
              <a:defRPr/>
            </a:pPr>
            <a:endParaRPr kumimoji="0" lang="en-US" sz="20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37483" y="5715000"/>
            <a:ext cx="8301717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33400" y="5464175"/>
            <a:ext cx="2038017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31355" y="6105525"/>
            <a:ext cx="145300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15"/>
          <p:cNvCxnSpPr>
            <a:cxnSpLocks noChangeShapeType="1"/>
          </p:cNvCxnSpPr>
          <p:nvPr/>
        </p:nvCxnSpPr>
        <p:spPr bwMode="auto">
          <a:xfrm>
            <a:off x="1836752" y="6245225"/>
            <a:ext cx="134144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623115" y="5311776"/>
            <a:ext cx="2038017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R="0" lvl="0" indent="0" algn="ctr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712829" y="5159375"/>
            <a:ext cx="2038015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BRUTE-FORCE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6802544" y="5006975"/>
            <a:ext cx="2035295" cy="685800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HIGH RISK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7"/>
          <p:cNvSpPr txBox="1">
            <a:spLocks/>
          </p:cNvSpPr>
          <p:nvPr/>
        </p:nvSpPr>
        <p:spPr>
          <a:xfrm>
            <a:off x="1600200" y="1219200"/>
            <a:ext cx="7086600" cy="1295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1654175" algn="l"/>
              </a:tabLst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marL="0" lvl="0" indent="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b="1" dirty="0" smtClean="0">
                <a:solidFill>
                  <a:schemeClr val="accent6">
                    <a:lumMod val="75000"/>
                  </a:schemeClr>
                </a:solidFill>
              </a:rPr>
              <a:t>PROACTIVE STAGES </a:t>
            </a:r>
            <a:r>
              <a:rPr lang="en-US" sz="2600" b="1" dirty="0" smtClean="0">
                <a:solidFill>
                  <a:srgbClr val="002060"/>
                </a:solidFill>
              </a:rPr>
              <a:t>– </a:t>
            </a:r>
            <a:r>
              <a:rPr lang="en-US" sz="26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GROWTH MODEL</a:t>
            </a:r>
          </a:p>
          <a:p>
            <a:pPr marL="0" lvl="0" indent="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228599" y="2286000"/>
          <a:ext cx="8219090" cy="21085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7401"/>
                <a:gridCol w="2057400"/>
                <a:gridCol w="2133600"/>
                <a:gridCol w="1970689"/>
              </a:tblGrid>
              <a:tr h="367113">
                <a:tc>
                  <a:txBody>
                    <a:bodyPr/>
                    <a:lstStyle/>
                    <a:p>
                      <a:pPr algn="r"/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MANAGED</a:t>
                      </a:r>
                      <a:endParaRPr lang="en-US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MATURE</a:t>
                      </a:r>
                      <a:endParaRPr lang="en-US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TURNKEY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7113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SCOPE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SCALABLE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GLOBAL TAKES PRIORITY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INTEGRATED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7113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ORGANIZATION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CENTRALIZED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STRATEGIC DIVISION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INGRAINED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9442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PROCESS FOCUS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DOCUMENTED AND STANDARDIZED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SYSTEMATIC CONTINUOUS IMPROVEMENT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INNOVATIVE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7113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BUDGET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INVESTMENT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TRACKING ROI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REVENUE DRIVER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3" name="Group 32"/>
          <p:cNvGrpSpPr/>
          <p:nvPr/>
        </p:nvGrpSpPr>
        <p:grpSpPr>
          <a:xfrm>
            <a:off x="2438400" y="4572000"/>
            <a:ext cx="6096000" cy="1851025"/>
            <a:chOff x="1524000" y="4419600"/>
            <a:chExt cx="7132638" cy="1927225"/>
          </a:xfrm>
        </p:grpSpPr>
        <p:grpSp>
          <p:nvGrpSpPr>
            <p:cNvPr id="2" name="Group 17"/>
            <p:cNvGrpSpPr/>
            <p:nvPr/>
          </p:nvGrpSpPr>
          <p:grpSpPr>
            <a:xfrm>
              <a:off x="1606678" y="4953000"/>
              <a:ext cx="6926573" cy="1393825"/>
              <a:chOff x="209550" y="5029200"/>
              <a:chExt cx="4787900" cy="1393825"/>
            </a:xfrm>
          </p:grpSpPr>
          <p:sp>
            <p:nvSpPr>
              <p:cNvPr id="23" name="Rectangle 6"/>
              <p:cNvSpPr>
                <a:spLocks noChangeArrowheads="1"/>
              </p:cNvSpPr>
              <p:nvPr/>
            </p:nvSpPr>
            <p:spPr bwMode="auto">
              <a:xfrm>
                <a:off x="2590800" y="5181600"/>
                <a:ext cx="1189037" cy="533400"/>
              </a:xfrm>
              <a:prstGeom prst="rect">
                <a:avLst/>
              </a:prstGeom>
              <a:solidFill>
                <a:srgbClr val="1F497D"/>
              </a:solidFill>
              <a:ln w="9525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243F60"/>
                </a:extrusionClr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flatTx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1" i="0" u="sng" strike="noStrike" cap="none" normalizeH="0" baseline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ea typeface="MS Mincho" pitchFamily="49" charset="-128"/>
                    <a:cs typeface="Arial" pitchFamily="34" charset="0"/>
                  </a:rPr>
                  <a:t>BRUTE-FORCE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Rectangle 7"/>
              <p:cNvSpPr>
                <a:spLocks noChangeArrowheads="1"/>
              </p:cNvSpPr>
              <p:nvPr/>
            </p:nvSpPr>
            <p:spPr bwMode="auto">
              <a:xfrm>
                <a:off x="3810000" y="5029200"/>
                <a:ext cx="1187450" cy="685800"/>
              </a:xfrm>
              <a:prstGeom prst="rect">
                <a:avLst/>
              </a:prstGeom>
              <a:solidFill>
                <a:srgbClr val="1F497D"/>
              </a:solidFill>
              <a:ln w="9525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243F60"/>
                </a:extrusionClr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flatTx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1" i="0" u="sng" strike="noStrike" cap="none" normalizeH="0" baseline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ea typeface="MS Mincho" pitchFamily="49" charset="-128"/>
                    <a:cs typeface="Arial" pitchFamily="34" charset="0"/>
                  </a:rPr>
                  <a:t>HIGH RISK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Text Box 13"/>
              <p:cNvSpPr txBox="1">
                <a:spLocks noChangeArrowheads="1"/>
              </p:cNvSpPr>
              <p:nvPr/>
            </p:nvSpPr>
            <p:spPr bwMode="auto">
              <a:xfrm>
                <a:off x="209550" y="6127750"/>
                <a:ext cx="847725" cy="295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ja-JP" sz="1100" b="1" i="0" u="none" strike="noStrike" cap="none" normalizeH="0" baseline="0" dirty="0" smtClean="0">
                    <a:ln>
                      <a:noFill/>
                    </a:ln>
                    <a:effectLst/>
                    <a:latin typeface="Arial" pitchFamily="34" charset="0"/>
                    <a:ea typeface="MS Mincho" pitchFamily="49" charset="-128"/>
                    <a:cs typeface="Arial" pitchFamily="34" charset="0"/>
                  </a:rPr>
                  <a:t>Growth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6" name="AutoShape 15"/>
              <p:cNvCxnSpPr>
                <a:cxnSpLocks noChangeShapeType="1"/>
              </p:cNvCxnSpPr>
              <p:nvPr/>
            </p:nvCxnSpPr>
            <p:spPr bwMode="auto">
              <a:xfrm>
                <a:off x="912813" y="6267450"/>
                <a:ext cx="782637" cy="0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</p:grpSp>
        <p:sp>
          <p:nvSpPr>
            <p:cNvPr id="29" name="Rectangle 3"/>
            <p:cNvSpPr>
              <a:spLocks noChangeArrowheads="1"/>
            </p:cNvSpPr>
            <p:nvPr/>
          </p:nvSpPr>
          <p:spPr bwMode="auto">
            <a:xfrm>
              <a:off x="1524000" y="5740400"/>
              <a:ext cx="7131766" cy="273050"/>
            </a:xfrm>
            <a:prstGeom prst="rect">
              <a:avLst/>
            </a:prstGeom>
            <a:solidFill>
              <a:srgbClr val="974706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36C0A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Proactive Stages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8"/>
            <p:cNvSpPr>
              <a:spLocks noChangeArrowheads="1"/>
            </p:cNvSpPr>
            <p:nvPr/>
          </p:nvSpPr>
          <p:spPr bwMode="auto">
            <a:xfrm>
              <a:off x="1524000" y="5029200"/>
              <a:ext cx="2332844" cy="685800"/>
            </a:xfrm>
            <a:prstGeom prst="rect">
              <a:avLst/>
            </a:prstGeom>
            <a:solidFill>
              <a:srgbClr val="E36C0A"/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36C0A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MANAGED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auto">
            <a:xfrm>
              <a:off x="3934812" y="4724400"/>
              <a:ext cx="2335962" cy="974725"/>
            </a:xfrm>
            <a:prstGeom prst="rect">
              <a:avLst/>
            </a:prstGeom>
            <a:solidFill>
              <a:srgbClr val="E36C0A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36C0A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MATURE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Rectangle 10"/>
            <p:cNvSpPr>
              <a:spLocks noChangeArrowheads="1"/>
            </p:cNvSpPr>
            <p:nvPr/>
          </p:nvSpPr>
          <p:spPr bwMode="auto">
            <a:xfrm>
              <a:off x="6320674" y="4419600"/>
              <a:ext cx="2335964" cy="1279524"/>
            </a:xfrm>
            <a:prstGeom prst="rect">
              <a:avLst/>
            </a:prstGeom>
            <a:solidFill>
              <a:srgbClr val="E36C0A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36C0A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TURNKEY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762000" y="5157497"/>
            <a:ext cx="7772400" cy="945334"/>
            <a:chOff x="2058192" y="5157497"/>
            <a:chExt cx="6476208" cy="945334"/>
          </a:xfrm>
        </p:grpSpPr>
        <p:sp>
          <p:nvSpPr>
            <p:cNvPr id="28" name="Rectangle 3"/>
            <p:cNvSpPr>
              <a:spLocks noChangeArrowheads="1"/>
            </p:cNvSpPr>
            <p:nvPr/>
          </p:nvSpPr>
          <p:spPr bwMode="auto">
            <a:xfrm>
              <a:off x="2058192" y="5840577"/>
              <a:ext cx="6476208" cy="262254"/>
            </a:xfrm>
            <a:prstGeom prst="rect">
              <a:avLst/>
            </a:prstGeom>
            <a:solidFill>
              <a:srgbClr val="974706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36C0A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Proactive Stages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8"/>
            <p:cNvSpPr>
              <a:spLocks noChangeArrowheads="1"/>
            </p:cNvSpPr>
            <p:nvPr/>
          </p:nvSpPr>
          <p:spPr bwMode="auto">
            <a:xfrm>
              <a:off x="2058192" y="5157497"/>
              <a:ext cx="2118407" cy="658684"/>
            </a:xfrm>
            <a:prstGeom prst="rect">
              <a:avLst/>
            </a:prstGeom>
            <a:solidFill>
              <a:srgbClr val="E36C0A"/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36C0A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MANAGED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chemeClr val="accent6">
                    <a:lumMod val="75000"/>
                  </a:schemeClr>
                </a:solidFill>
              </a:rPr>
              <a:t>5. MANAGED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WHERE ARE YOU NOW?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2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20900" lvl="0" indent="-21209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SCOPE 	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Full optimized outsource model: High Volume; 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Scalability, 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Time-To-Market and Content Reuse are manageable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20900" lvl="0" indent="-21209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ORGANIZATION	</a:t>
            </a:r>
            <a:r>
              <a:rPr lang="en-US" sz="1700" b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is optimized for outsourcing large volumes of content; key personnel takes care of repeatable projects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0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20900" lvl="0" indent="-21209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PROCESS FOCUS	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Key processes are documented and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standardized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0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20900" indent="-2120900" fontAlgn="t"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BUDGET	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Investments have been made in technology</a:t>
            </a:r>
            <a:endParaRPr lang="en-US" sz="17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120900" lvl="0" indent="-2120900" fontAlgn="t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/>
          <p:nvPr/>
        </p:nvGrpSpPr>
        <p:grpSpPr>
          <a:xfrm>
            <a:off x="762000" y="5157497"/>
            <a:ext cx="7772400" cy="945334"/>
            <a:chOff x="2058192" y="5157497"/>
            <a:chExt cx="6476208" cy="945334"/>
          </a:xfrm>
        </p:grpSpPr>
        <p:sp>
          <p:nvSpPr>
            <p:cNvPr id="28" name="Rectangle 3"/>
            <p:cNvSpPr>
              <a:spLocks noChangeArrowheads="1"/>
            </p:cNvSpPr>
            <p:nvPr/>
          </p:nvSpPr>
          <p:spPr bwMode="auto">
            <a:xfrm>
              <a:off x="2058192" y="5840577"/>
              <a:ext cx="6476208" cy="262254"/>
            </a:xfrm>
            <a:prstGeom prst="rect">
              <a:avLst/>
            </a:prstGeom>
            <a:solidFill>
              <a:srgbClr val="974706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36C0A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Proactive Stages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8"/>
            <p:cNvSpPr>
              <a:spLocks noChangeArrowheads="1"/>
            </p:cNvSpPr>
            <p:nvPr/>
          </p:nvSpPr>
          <p:spPr bwMode="auto">
            <a:xfrm>
              <a:off x="2058192" y="5157497"/>
              <a:ext cx="2118407" cy="658684"/>
            </a:xfrm>
            <a:prstGeom prst="rect">
              <a:avLst/>
            </a:prstGeom>
            <a:solidFill>
              <a:srgbClr val="E36C0A"/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36C0A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MANAGED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3581399"/>
          </a:xfrm>
        </p:spPr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chemeClr val="accent6">
                    <a:lumMod val="75000"/>
                  </a:schemeClr>
                </a:solidFill>
              </a:rPr>
              <a:t>5. MANAGED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RISK FACTORS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Lack of regular communication audits to determine level of content required for baseline translation can threaten overspending and limited ROI.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Growing collaboration with local affiliates can threaten organization’s ownership and control of messaging and thereby, brand reputation and identity.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Technology investments may be too great or too little feasibility studies not performed.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Lack of business case built on decision to translate for a given market may cause opportunity losses.</a:t>
            </a:r>
            <a:endParaRPr lang="en-US" sz="1700" dirty="0" smtClean="0"/>
          </a:p>
          <a:p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7"/>
          <p:cNvSpPr txBox="1">
            <a:spLocks/>
          </p:cNvSpPr>
          <p:nvPr/>
        </p:nvSpPr>
        <p:spPr>
          <a:xfrm>
            <a:off x="1600200" y="1219200"/>
            <a:ext cx="7086600" cy="1295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1654175" algn="l"/>
              </a:tabLst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marL="0" lvl="0" indent="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b="1" dirty="0" smtClean="0">
                <a:solidFill>
                  <a:srgbClr val="002060"/>
                </a:solidFill>
              </a:rPr>
              <a:t>REACTIVE STAGES – </a:t>
            </a:r>
            <a:r>
              <a:rPr lang="en-US" sz="26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PERCEPTIONS</a:t>
            </a:r>
          </a:p>
          <a:p>
            <a:pPr marL="0" lvl="0" indent="0">
              <a:spcBef>
                <a:spcPts val="0"/>
              </a:spcBef>
              <a:buNone/>
              <a:tabLst>
                <a:tab pos="1654175" algn="l"/>
              </a:tabLst>
            </a:pPr>
            <a:r>
              <a:rPr lang="en-US" sz="14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 the first 4 stages of maturity, it is important to understand and manage the shift in perceptions to avoid the pitfalls of the brute-force and high-risk stages:</a:t>
            </a:r>
            <a:endParaRPr lang="en-US" sz="20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sz="1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28598" y="2133600"/>
          <a:ext cx="8382002" cy="283898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474611"/>
                <a:gridCol w="2944990"/>
                <a:gridCol w="685800"/>
                <a:gridCol w="3276601"/>
              </a:tblGrid>
              <a:tr h="321465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AD-HOC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TO 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HIGH</a:t>
                      </a:r>
                      <a:r>
                        <a:rPr lang="en-US" sz="14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RISK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6735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KNOWLEDGE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0650" marR="0" indent="-1206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LIMITED EXPOSURE  TO</a:t>
                      </a:r>
                      <a:r>
                        <a:rPr lang="en-US" sz="12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TRANSLATION PROJECTS</a:t>
                      </a:r>
                      <a:endParaRPr lang="en-US" sz="12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►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0650" indent="-1206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PROCESS AND COST AWARENESS</a:t>
                      </a:r>
                    </a:p>
                    <a:p>
                      <a:pPr marL="120650" indent="-1206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SOME TECHNOLOGY EXPOSURE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857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ATTITUDES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0650" indent="-1206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OUT OF COMFORT  ZONE</a:t>
                      </a:r>
                    </a:p>
                    <a:p>
                      <a:pPr marL="120650" indent="-1206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ADDITIONAL RESPONSIBILITY ON TOP OF OTHERS</a:t>
                      </a:r>
                    </a:p>
                    <a:p>
                      <a:pPr marL="120650" indent="-1206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SHORT TERM /</a:t>
                      </a:r>
                      <a:r>
                        <a:rPr lang="en-US" sz="12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'ONE-OFFs’</a:t>
                      </a:r>
                      <a:endParaRPr lang="en-US" sz="12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►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0650" marR="0" indent="-1206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PROFESSIONAL  DEVELOPMENT IN GLOBAL AND CULTURAL COMPETENCY A  POSITIVE</a:t>
                      </a:r>
                      <a:endParaRPr lang="en-US" sz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20650" indent="-1206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OWNERSHIP OF RESULTS</a:t>
                      </a:r>
                    </a:p>
                    <a:p>
                      <a:pPr marL="120650" indent="-1206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CONTINUOUS  / LONG-TERM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9494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PERCEPTION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0650" indent="-1206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TRUST IS A GUT FEEL</a:t>
                      </a:r>
                    </a:p>
                    <a:p>
                      <a:pPr marL="120650" indent="-1206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COMMODITY</a:t>
                      </a:r>
                      <a:r>
                        <a:rPr lang="en-US" sz="12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PURCHASE / </a:t>
                      </a:r>
                      <a:r>
                        <a:rPr 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PRICE </a:t>
                      </a: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►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0650" indent="-1206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TRUST BASED ON RELATIONSHIP</a:t>
                      </a:r>
                    </a:p>
                    <a:p>
                      <a:pPr marL="120650" marR="0" indent="-1206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AWARENESS OF</a:t>
                      </a:r>
                      <a:r>
                        <a:rPr lang="en-US" sz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VALUE</a:t>
                      </a:r>
                      <a:r>
                        <a:rPr lang="en-US" sz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POINTS </a:t>
                      </a:r>
                      <a:endParaRPr lang="en-US" sz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20650" marR="0" indent="-1206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EXPERIENCE FROM PAST </a:t>
                      </a:r>
                      <a:r>
                        <a:rPr lang="en-US" sz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PAIN POINTS SHAPES PERCEPTION</a:t>
                      </a:r>
                      <a:endParaRPr lang="en-US" sz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1524000" y="5006975"/>
            <a:ext cx="7010400" cy="1393825"/>
            <a:chOff x="152400" y="5029200"/>
            <a:chExt cx="4845844" cy="1393825"/>
          </a:xfrm>
        </p:grpSpPr>
        <p:sp>
          <p:nvSpPr>
            <p:cNvPr id="19" name="Rectangle 2"/>
            <p:cNvSpPr>
              <a:spLocks noChangeArrowheads="1"/>
            </p:cNvSpPr>
            <p:nvPr/>
          </p:nvSpPr>
          <p:spPr bwMode="auto">
            <a:xfrm>
              <a:off x="154782" y="5737225"/>
              <a:ext cx="4843462" cy="274638"/>
            </a:xfrm>
            <a:prstGeom prst="rect">
              <a:avLst/>
            </a:prstGeom>
            <a:solidFill>
              <a:srgbClr val="17365D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US" altLang="ja-JP" sz="1100" b="1" dirty="0" smtClean="0">
                  <a:solidFill>
                    <a:srgbClr val="FFFFFF"/>
                  </a:solidFill>
                  <a:latin typeface="Arial" pitchFamily="34" charset="0"/>
                  <a:ea typeface="MS Mincho" pitchFamily="49" charset="-128"/>
                  <a:cs typeface="Arial" pitchFamily="34" charset="0"/>
                </a:rPr>
                <a:t>Reactive Stages</a:t>
              </a:r>
            </a:p>
          </p:txBody>
        </p:sp>
        <p:sp>
          <p:nvSpPr>
            <p:cNvPr id="20" name="Rectangle 4"/>
            <p:cNvSpPr>
              <a:spLocks noChangeArrowheads="1"/>
            </p:cNvSpPr>
            <p:nvPr/>
          </p:nvSpPr>
          <p:spPr bwMode="auto">
            <a:xfrm>
              <a:off x="152400" y="5486400"/>
              <a:ext cx="1189038" cy="228600"/>
            </a:xfrm>
            <a:prstGeom prst="rect">
              <a:avLst/>
            </a:prstGeom>
            <a:solidFill>
              <a:srgbClr val="1F497D"/>
            </a:solidFill>
            <a:ln w="9525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lang="en-US" sz="1000" b="1" u="sng" dirty="0" smtClean="0">
                  <a:solidFill>
                    <a:srgbClr val="FFFFFF"/>
                  </a:solidFill>
                  <a:latin typeface="Arial" pitchFamily="34" charset="0"/>
                  <a:ea typeface="MS Mincho" pitchFamily="49" charset="-128"/>
                  <a:cs typeface="Arial" pitchFamily="34" charset="0"/>
                </a:rPr>
                <a:t>AD-HOC</a:t>
              </a:r>
              <a:endPara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1371600" y="5334001"/>
              <a:ext cx="1189038" cy="381000"/>
            </a:xfrm>
            <a:prstGeom prst="rect">
              <a:avLst/>
            </a:prstGeom>
            <a:solidFill>
              <a:srgbClr val="1F497D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CONSCIOUS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ctangle 6"/>
            <p:cNvSpPr>
              <a:spLocks noChangeArrowheads="1"/>
            </p:cNvSpPr>
            <p:nvPr/>
          </p:nvSpPr>
          <p:spPr bwMode="auto">
            <a:xfrm>
              <a:off x="2590800" y="5181600"/>
              <a:ext cx="1189037" cy="533400"/>
            </a:xfrm>
            <a:prstGeom prst="rect">
              <a:avLst/>
            </a:prstGeom>
            <a:solidFill>
              <a:srgbClr val="1F497D"/>
            </a:solidFill>
            <a:ln w="9525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BRUTE-FORCE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7"/>
            <p:cNvSpPr>
              <a:spLocks noChangeArrowheads="1"/>
            </p:cNvSpPr>
            <p:nvPr/>
          </p:nvSpPr>
          <p:spPr bwMode="auto">
            <a:xfrm>
              <a:off x="3810000" y="5029200"/>
              <a:ext cx="1187450" cy="685800"/>
            </a:xfrm>
            <a:prstGeom prst="rect">
              <a:avLst/>
            </a:prstGeom>
            <a:solidFill>
              <a:srgbClr val="1F497D"/>
            </a:solidFill>
            <a:ln w="9525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HIGH RISK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 Box 13"/>
            <p:cNvSpPr txBox="1">
              <a:spLocks noChangeArrowheads="1"/>
            </p:cNvSpPr>
            <p:nvPr/>
          </p:nvSpPr>
          <p:spPr bwMode="auto">
            <a:xfrm>
              <a:off x="209550" y="6127750"/>
              <a:ext cx="847725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1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Growth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6" name="AutoShape 15"/>
            <p:cNvCxnSpPr>
              <a:cxnSpLocks noChangeShapeType="1"/>
            </p:cNvCxnSpPr>
            <p:nvPr/>
          </p:nvCxnSpPr>
          <p:spPr bwMode="auto">
            <a:xfrm>
              <a:off x="912813" y="6267450"/>
              <a:ext cx="782637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/>
          <p:nvPr/>
        </p:nvGrpSpPr>
        <p:grpSpPr>
          <a:xfrm>
            <a:off x="762000" y="5157497"/>
            <a:ext cx="7772400" cy="945334"/>
            <a:chOff x="2058192" y="5157497"/>
            <a:chExt cx="6476208" cy="945334"/>
          </a:xfrm>
        </p:grpSpPr>
        <p:sp>
          <p:nvSpPr>
            <p:cNvPr id="28" name="Rectangle 3"/>
            <p:cNvSpPr>
              <a:spLocks noChangeArrowheads="1"/>
            </p:cNvSpPr>
            <p:nvPr/>
          </p:nvSpPr>
          <p:spPr bwMode="auto">
            <a:xfrm>
              <a:off x="2058192" y="5840577"/>
              <a:ext cx="6476208" cy="262254"/>
            </a:xfrm>
            <a:prstGeom prst="rect">
              <a:avLst/>
            </a:prstGeom>
            <a:solidFill>
              <a:srgbClr val="974706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36C0A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Proactive Stages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8"/>
            <p:cNvSpPr>
              <a:spLocks noChangeArrowheads="1"/>
            </p:cNvSpPr>
            <p:nvPr/>
          </p:nvSpPr>
          <p:spPr bwMode="auto">
            <a:xfrm>
              <a:off x="2058192" y="5157497"/>
              <a:ext cx="2118407" cy="658684"/>
            </a:xfrm>
            <a:prstGeom prst="rect">
              <a:avLst/>
            </a:prstGeom>
            <a:solidFill>
              <a:srgbClr val="E36C0A"/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36C0A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MANAGED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chemeClr val="accent6">
                    <a:lumMod val="75000"/>
                  </a:schemeClr>
                </a:solidFill>
              </a:rPr>
              <a:t>5. MANAGED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HOW CAN WE HELP</a:t>
            </a: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77800" lvl="0" indent="-17780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Systematic reporting on key Strategic and Organizational objectives helps the organization at this stage to manage their translation workflow and gain insights into trends.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0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indent="-177800">
              <a:buFont typeface="Wingdings" pitchFamily="2" charset="2"/>
              <a:buChar char="§"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Standardization and documentation of processes can be facilitated and audited by LSI to help the organization self-sustainable in process management and improvement.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7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7800" indent="-1778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Further integration of the Balanced Scorecard approach across all departments.</a:t>
            </a:r>
            <a:endParaRPr lang="en-US" sz="17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20900" lvl="0" indent="-2120900" fontAlgn="t">
              <a:buNone/>
            </a:pPr>
            <a:endParaRPr lang="en-US" sz="1800" b="0" dirty="0" smtClean="0"/>
          </a:p>
          <a:p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762000" y="5840577"/>
            <a:ext cx="7772400" cy="262254"/>
          </a:xfrm>
          <a:prstGeom prst="rect">
            <a:avLst/>
          </a:prstGeom>
          <a:solidFill>
            <a:srgbClr val="974706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Proactive Stages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762000" y="5157497"/>
            <a:ext cx="2542399" cy="65868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MANAGED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chemeClr val="accent6">
                    <a:lumMod val="75000"/>
                  </a:schemeClr>
                </a:solidFill>
              </a:rPr>
              <a:t>6. MATURE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WHERE ARE YOU NOW?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19313" lvl="0" indent="-2119313">
              <a:spcBef>
                <a:spcPts val="0"/>
              </a:spcBef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SCOPE	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At this stage, scope of work may take more importance than domestic work. May be isolated to key divisions</a:t>
            </a:r>
          </a:p>
          <a:p>
            <a:pPr marL="2119313" lvl="0" indent="-2119313">
              <a:spcBef>
                <a:spcPts val="0"/>
              </a:spcBef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ORGANIZATION	</a:t>
            </a:r>
            <a:r>
              <a:rPr lang="en-US" sz="1700" b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Organization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has key experts in place across key divisions that manage the localization 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processes; 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document and improve processes.  Growth and learning recognized</a:t>
            </a:r>
          </a:p>
          <a:p>
            <a:pPr marL="2119313" lvl="0" indent="-2119313">
              <a:spcBef>
                <a:spcPts val="0"/>
              </a:spcBef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PROCESSES	</a:t>
            </a:r>
            <a:r>
              <a:rPr lang="en-US" sz="1700" b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Processes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are documented and repeatable at applicable levels.  Deployment through organization a focus.</a:t>
            </a:r>
          </a:p>
          <a:p>
            <a:pPr marL="2119313" lvl="0" indent="-2119313">
              <a:spcBef>
                <a:spcPts val="0"/>
              </a:spcBef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BUDGET	</a:t>
            </a:r>
            <a:r>
              <a:rPr lang="en-US" sz="1700" b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Budget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involves investment into the process and improvement of enterprise-wide systems that include the localization process. C-Level visibility on ROI .</a:t>
            </a:r>
          </a:p>
          <a:p>
            <a:pPr marL="2120900" lvl="0" indent="-2120900" fontAlgn="t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367314" y="4953000"/>
            <a:ext cx="2542032" cy="847935"/>
          </a:xfrm>
          <a:prstGeom prst="rect">
            <a:avLst/>
          </a:prstGeom>
          <a:solidFill>
            <a:srgbClr val="E36C0A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MATURE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762000" y="5840577"/>
            <a:ext cx="7772400" cy="262254"/>
          </a:xfrm>
          <a:prstGeom prst="rect">
            <a:avLst/>
          </a:prstGeom>
          <a:solidFill>
            <a:srgbClr val="974706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Proactive Stages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762000" y="5157497"/>
            <a:ext cx="2542399" cy="65868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MANAGED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chemeClr val="accent6">
                    <a:lumMod val="75000"/>
                  </a:schemeClr>
                </a:solidFill>
              </a:rPr>
              <a:t>6. MATURE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RISK FACTORS</a:t>
            </a:r>
            <a:r>
              <a:rPr lang="en-US" sz="4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en-US" sz="4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17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End user expectations for continuous support and high quality messaging can lock organizations into long term plans; may not be able to commit ultimately.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constraints may prohibit organizations from implementing analysis/survey/consultation of new target markets.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Initiatives on process improvement and deployment through organization get stalled and inhibit timeframes of global growth strategy.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endParaRPr lang="en-US" sz="17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endParaRPr lang="en-US" sz="1700" dirty="0" smtClean="0"/>
          </a:p>
          <a:p>
            <a:pPr marL="2120900" lvl="0" indent="-2120900" fontAlgn="t">
              <a:buNone/>
            </a:pPr>
            <a:endParaRPr lang="en-US" sz="1800" dirty="0" smtClean="0"/>
          </a:p>
          <a:p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367314" y="4953000"/>
            <a:ext cx="2542032" cy="847935"/>
          </a:xfrm>
          <a:prstGeom prst="rect">
            <a:avLst/>
          </a:prstGeom>
          <a:solidFill>
            <a:srgbClr val="E36C0A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MATURE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762000" y="5840577"/>
            <a:ext cx="7772400" cy="262254"/>
          </a:xfrm>
          <a:prstGeom prst="rect">
            <a:avLst/>
          </a:prstGeom>
          <a:solidFill>
            <a:srgbClr val="974706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Proactive Stages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762000" y="5157497"/>
            <a:ext cx="2542399" cy="65868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MANAGED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chemeClr val="accent6">
                    <a:lumMod val="75000"/>
                  </a:schemeClr>
                </a:solidFill>
              </a:rPr>
              <a:t>6. MATURE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HOW CAN WE HELP?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77800" lvl="0" indent="-1778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organization is becoming more self-sustaining. We work in partnership with key personnel to find areas of improvement, report on findings to monitor and improve the process.</a:t>
            </a:r>
          </a:p>
          <a:p>
            <a:pPr marL="177800" lvl="0" indent="-1778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Through technology efficiencies, content routing is optimized. Translation Team management becomes an important aspect to ensure consistency, while handling larger volumes of work.</a:t>
            </a:r>
          </a:p>
          <a:p>
            <a:pPr marL="177800" lvl="0" indent="-1778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Further integration of the Balanced Scorecard approach within the company’s overall objectives.  </a:t>
            </a:r>
          </a:p>
          <a:p>
            <a:pPr marL="177800" lvl="0" indent="-1778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Advise on Enterprise solutions to become more self-sustaining and move to Turnkey.</a:t>
            </a:r>
            <a:endParaRPr lang="en-US" sz="17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120900" lvl="0" indent="-2120900" fontAlgn="t">
              <a:buNone/>
            </a:pPr>
            <a:endParaRPr lang="en-US" sz="1800" b="0" dirty="0" smtClean="0"/>
          </a:p>
          <a:p>
            <a:endParaRPr lang="en-US" sz="1800" b="0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367314" y="4953000"/>
            <a:ext cx="2542032" cy="847935"/>
          </a:xfrm>
          <a:prstGeom prst="rect">
            <a:avLst/>
          </a:prstGeom>
          <a:solidFill>
            <a:srgbClr val="E36C0A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MATURE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762000" y="5840577"/>
            <a:ext cx="7772400" cy="262254"/>
          </a:xfrm>
          <a:prstGeom prst="rect">
            <a:avLst/>
          </a:prstGeom>
          <a:solidFill>
            <a:srgbClr val="974706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Proactive Stages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762000" y="5157497"/>
            <a:ext cx="2542399" cy="65868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MANAGED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chemeClr val="accent6">
                    <a:lumMod val="75000"/>
                  </a:schemeClr>
                </a:solidFill>
              </a:rPr>
              <a:t>7. TURNKEY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WHERE ARE YOU NOW?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2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19313" lvl="0" indent="-2119313">
              <a:spcBef>
                <a:spcPts val="0"/>
              </a:spcBef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SCOPE	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Multilingual Communications is a key strategic component of the business</a:t>
            </a:r>
            <a:b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10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19313" lvl="0" indent="-2119313">
              <a:spcBef>
                <a:spcPts val="0"/>
              </a:spcBef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ORGANIZATION	</a:t>
            </a:r>
            <a:r>
              <a:rPr lang="en-US" sz="1700" b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Organization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usually operates a separate Language Division to manage their multilingual communication business</a:t>
            </a:r>
          </a:p>
          <a:p>
            <a:pPr marL="2119313" lvl="0" indent="-2119313">
              <a:spcBef>
                <a:spcPts val="0"/>
              </a:spcBef>
              <a:buNone/>
            </a:pPr>
            <a:endParaRPr lang="en-US" sz="10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19313" lvl="0" indent="-2119313">
              <a:spcBef>
                <a:spcPts val="0"/>
              </a:spcBef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PROCESSES	</a:t>
            </a:r>
            <a:r>
              <a:rPr lang="en-US" sz="1700" b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Processes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are Ingrained in the culture throughout the organization.  Innovation spurs learning and growth.</a:t>
            </a:r>
            <a:b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10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119313" lvl="0" indent="-2119313">
              <a:spcBef>
                <a:spcPts val="0"/>
              </a:spcBef>
              <a:buNone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BUDGET	</a:t>
            </a: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ROI driven</a:t>
            </a:r>
          </a:p>
          <a:p>
            <a:pPr marL="2120900" lvl="0" indent="-2120900" fontAlgn="t">
              <a:buNone/>
            </a:pPr>
            <a:endParaRPr lang="en-US" sz="1800" dirty="0" smtClean="0"/>
          </a:p>
          <a:p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367314" y="4953000"/>
            <a:ext cx="2542032" cy="84793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R="0" lvl="0" indent="0" algn="ctr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MATURE</a:t>
            </a:r>
          </a:p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982152" y="4648200"/>
            <a:ext cx="2542032" cy="1152733"/>
          </a:xfrm>
          <a:prstGeom prst="rect">
            <a:avLst/>
          </a:prstGeom>
          <a:solidFill>
            <a:srgbClr val="E36C0A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TURNKEY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762000" y="5840577"/>
            <a:ext cx="7772400" cy="262254"/>
          </a:xfrm>
          <a:prstGeom prst="rect">
            <a:avLst/>
          </a:prstGeom>
          <a:solidFill>
            <a:srgbClr val="974706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Proactive Stages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762000" y="5157497"/>
            <a:ext cx="2542399" cy="65868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MANAGED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chemeClr val="accent6">
                    <a:lumMod val="75000"/>
                  </a:schemeClr>
                </a:solidFill>
              </a:rPr>
              <a:t>7. TURNKEY STAGE –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HOW CAN WE HELP?</a:t>
            </a:r>
            <a:b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sz="2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77800" indent="-1778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organization is self-sufficient in managing multilingual communications.</a:t>
            </a:r>
          </a:p>
          <a:p>
            <a:pPr marL="177800" indent="-1778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Translation Team Management becomes a key strategic core competency</a:t>
            </a:r>
          </a:p>
          <a:p>
            <a:pPr marL="177800" indent="-1778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Active involvement in maintaining Quality Control in translation.</a:t>
            </a:r>
          </a:p>
          <a:p>
            <a:pPr marL="177800" indent="-1778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Viewed as a Strategic Partner.</a:t>
            </a:r>
          </a:p>
          <a:p>
            <a:pPr marL="177800" indent="-1778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We work in partnership with key personnel to find areas of improvement, report on findings to monitor and continually improve.</a:t>
            </a:r>
            <a:endParaRPr lang="en-US" sz="17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sz="2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367314" y="4953000"/>
            <a:ext cx="2542032" cy="84793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R="0" lvl="0" indent="0" algn="ctr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MATURE</a:t>
            </a:r>
          </a:p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982152" y="4648200"/>
            <a:ext cx="2542032" cy="1152733"/>
          </a:xfrm>
          <a:prstGeom prst="rect">
            <a:avLst/>
          </a:prstGeom>
          <a:solidFill>
            <a:srgbClr val="E36C0A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TURNKEY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4782" y="5737225"/>
            <a:ext cx="4843462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27437" y="5740400"/>
            <a:ext cx="3630168" cy="27305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Proactive Stages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52400" y="4418013"/>
            <a:ext cx="1189038" cy="1281112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  <a:endParaRPr kumimoji="0" lang="en-US" sz="1000" b="1" i="0" u="sng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are just beginning to respond to international market demands.</a:t>
            </a:r>
            <a:endParaRPr kumimoji="0" lang="en-US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371600" y="4191000"/>
            <a:ext cx="1189038" cy="1508125"/>
          </a:xfrm>
          <a:prstGeom prst="rect">
            <a:avLst/>
          </a:prstGeom>
          <a:solidFill>
            <a:srgbClr val="1F497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are just beginning to realize all that is involved in multilingual communications.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592388" y="3960813"/>
            <a:ext cx="1189037" cy="1738312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BRUTE-FORCE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have a regular schedule of larger scope projects requiring more resources, technology and processes. Risks are tangible.</a:t>
            </a:r>
            <a:endParaRPr kumimoji="0" lang="en-US" altLang="ja-JP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3813175" y="3732213"/>
            <a:ext cx="1187450" cy="1966912"/>
          </a:xfrm>
          <a:prstGeom prst="rect">
            <a:avLst/>
          </a:prstGeom>
          <a:solidFill>
            <a:srgbClr val="1F497D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HIGH RISK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have so much invested in translation that they will continue to provide global communications. Awareness and management of risks are critical at this stage.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5038725" y="3503613"/>
            <a:ext cx="1187450" cy="2195512"/>
          </a:xfrm>
          <a:prstGeom prst="rect">
            <a:avLst/>
          </a:prstGeom>
          <a:solidFill>
            <a:srgbClr val="E36C0A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MANAGED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have a successful business process outsource (BPO) model for multilingual communications that has little to no points of pain.</a:t>
            </a:r>
            <a:endParaRPr kumimoji="0" lang="en-US" sz="1000" b="1" i="1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6253163" y="3276600"/>
            <a:ext cx="1189037" cy="2422525"/>
          </a:xfrm>
          <a:prstGeom prst="rect">
            <a:avLst/>
          </a:prstGeom>
          <a:solidFill>
            <a:srgbClr val="E36C0A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MATURE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have well documented successful, repeatable processes with stability and predictability.</a:t>
            </a:r>
            <a:endParaRPr kumimoji="0" lang="en-US" altLang="ja-JP" sz="10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MS Mincho" pitchFamily="49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467600" y="3046413"/>
            <a:ext cx="1189038" cy="2652712"/>
          </a:xfrm>
          <a:prstGeom prst="rect">
            <a:avLst/>
          </a:prstGeom>
          <a:solidFill>
            <a:srgbClr val="E36C0A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36C0A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TURNKEY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Organizations at this stage have a higher level of self-sufficiency and have internalized best practices of the multilingual communications industry.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209550" y="6127750"/>
            <a:ext cx="8477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8836025" y="4457700"/>
            <a:ext cx="3079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Risk/Reward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39" name="AutoShape 15"/>
          <p:cNvCxnSpPr>
            <a:cxnSpLocks noChangeShapeType="1"/>
          </p:cNvCxnSpPr>
          <p:nvPr/>
        </p:nvCxnSpPr>
        <p:spPr bwMode="auto">
          <a:xfrm>
            <a:off x="912813" y="6267450"/>
            <a:ext cx="782637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" name="AutoShape 15"/>
          <p:cNvCxnSpPr>
            <a:cxnSpLocks noChangeShapeType="1"/>
          </p:cNvCxnSpPr>
          <p:nvPr/>
        </p:nvCxnSpPr>
        <p:spPr bwMode="auto">
          <a:xfrm rot="16200000">
            <a:off x="8600282" y="4180681"/>
            <a:ext cx="782637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1219200"/>
            <a:ext cx="914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Where do you find yourself on the maturation model?</a:t>
            </a:r>
          </a:p>
          <a:p>
            <a:pPr algn="ctr">
              <a:lnSpc>
                <a:spcPts val="2200"/>
              </a:lnSpc>
            </a:pPr>
            <a:endParaRPr lang="en-US" sz="2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2200"/>
              </a:lnSpc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First step is to have a conversation with us </a:t>
            </a:r>
            <a:b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 see if we are the right fit for you. </a:t>
            </a:r>
            <a:b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2200"/>
              </a:lnSpc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It’s about building trust first. 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24600"/>
            <a:ext cx="7391400" cy="473075"/>
          </a:xfrm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0" y="1905000"/>
          <a:ext cx="8686803" cy="29411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6335"/>
                <a:gridCol w="1745117"/>
                <a:gridCol w="1745117"/>
                <a:gridCol w="1745117"/>
                <a:gridCol w="1745117"/>
              </a:tblGrid>
              <a:tr h="469430">
                <a:tc>
                  <a:txBody>
                    <a:bodyPr/>
                    <a:lstStyle/>
                    <a:p>
                      <a:pPr algn="r"/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AD-HOC</a:t>
                      </a:r>
                      <a:endParaRPr lang="en-US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CONCIOUS</a:t>
                      </a:r>
                      <a:endParaRPr lang="en-US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BRUTE-FORCE</a:t>
                      </a:r>
                    </a:p>
                  </a:txBody>
                  <a:tcPr anchor="b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HIGH RISK</a:t>
                      </a:r>
                      <a:endParaRPr lang="en-US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8376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SCOPE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SINGLE PROJECTS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REPEAT PROJECTS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INCREASED</a:t>
                      </a:r>
                      <a:r>
                        <a:rPr lang="en-US" sz="12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VOLUME &amp; COMPLEXITIES</a:t>
                      </a:r>
                      <a:endParaRPr lang="en-US" sz="12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HIGH VOLUME</a:t>
                      </a:r>
                      <a:r>
                        <a:rPr lang="en-US" sz="12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br>
                        <a:rPr lang="en-US" sz="12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12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HIGH COMPLEXITY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5726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ORGANIZATION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ONE </a:t>
                      </a:r>
                      <a:b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INDIVIDUAL</a:t>
                      </a:r>
                    </a:p>
                    <a:p>
                      <a:pPr algn="ctr"/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MULTIPLE REQUESTORS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MULTIDISCIPLINARY GROUPS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DEPARTMENTAL FOCUS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87492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PROCESS FOCUS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EXPERIMENTAL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COST DRIVER AWARENESS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PROCESS IMPROVEMENT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TECHNOLOGY &amp; AUTOMATION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8376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BUDGET</a:t>
                      </a:r>
                      <a:endParaRPr 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PRICE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COST </a:t>
                      </a:r>
                      <a:b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EFFICIENCIES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INVESTMENT</a:t>
                      </a:r>
                      <a:r>
                        <a:rPr lang="en-US" sz="12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IN PROCESSES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INVESTMENT IN TECHNOLOGY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8" name="Group 27"/>
          <p:cNvGrpSpPr/>
          <p:nvPr/>
        </p:nvGrpSpPr>
        <p:grpSpPr>
          <a:xfrm>
            <a:off x="1524000" y="5006975"/>
            <a:ext cx="7010400" cy="1393825"/>
            <a:chOff x="152400" y="5029200"/>
            <a:chExt cx="4845844" cy="1393825"/>
          </a:xfrm>
        </p:grpSpPr>
        <p:sp>
          <p:nvSpPr>
            <p:cNvPr id="1026" name="Rectangle 2"/>
            <p:cNvSpPr>
              <a:spLocks noChangeArrowheads="1"/>
            </p:cNvSpPr>
            <p:nvPr/>
          </p:nvSpPr>
          <p:spPr bwMode="auto">
            <a:xfrm>
              <a:off x="154782" y="5737225"/>
              <a:ext cx="4843462" cy="274638"/>
            </a:xfrm>
            <a:prstGeom prst="rect">
              <a:avLst/>
            </a:prstGeom>
            <a:solidFill>
              <a:srgbClr val="17365D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US" altLang="ja-JP" sz="1100" b="1" dirty="0" smtClean="0">
                  <a:solidFill>
                    <a:srgbClr val="FFFFFF"/>
                  </a:solidFill>
                  <a:latin typeface="Arial" pitchFamily="34" charset="0"/>
                  <a:ea typeface="MS Mincho" pitchFamily="49" charset="-128"/>
                  <a:cs typeface="Arial" pitchFamily="34" charset="0"/>
                </a:rPr>
                <a:t>Reactive Stages</a:t>
              </a:r>
            </a:p>
          </p:txBody>
        </p:sp>
        <p:sp>
          <p:nvSpPr>
            <p:cNvPr id="1028" name="Rectangle 4"/>
            <p:cNvSpPr>
              <a:spLocks noChangeArrowheads="1"/>
            </p:cNvSpPr>
            <p:nvPr/>
          </p:nvSpPr>
          <p:spPr bwMode="auto">
            <a:xfrm>
              <a:off x="152400" y="5486400"/>
              <a:ext cx="1189038" cy="228600"/>
            </a:xfrm>
            <a:prstGeom prst="rect">
              <a:avLst/>
            </a:prstGeom>
            <a:solidFill>
              <a:srgbClr val="1F497D"/>
            </a:solidFill>
            <a:ln w="9525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lang="en-US" sz="1000" b="1" u="sng" dirty="0" smtClean="0">
                  <a:solidFill>
                    <a:srgbClr val="FFFFFF"/>
                  </a:solidFill>
                  <a:latin typeface="Arial" pitchFamily="34" charset="0"/>
                  <a:ea typeface="MS Mincho" pitchFamily="49" charset="-128"/>
                  <a:cs typeface="Arial" pitchFamily="34" charset="0"/>
                </a:rPr>
                <a:t>AD-HOC</a:t>
              </a:r>
              <a:endPara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1371600" y="5334001"/>
              <a:ext cx="1189038" cy="381000"/>
            </a:xfrm>
            <a:prstGeom prst="rect">
              <a:avLst/>
            </a:prstGeom>
            <a:solidFill>
              <a:srgbClr val="1F497D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CONSCIOUS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>
              <a:off x="2590800" y="5181600"/>
              <a:ext cx="1189037" cy="533400"/>
            </a:xfrm>
            <a:prstGeom prst="rect">
              <a:avLst/>
            </a:prstGeom>
            <a:solidFill>
              <a:srgbClr val="1F497D"/>
            </a:solidFill>
            <a:ln w="9525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BRUTE-FORCE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3810000" y="5029200"/>
              <a:ext cx="1187450" cy="685800"/>
            </a:xfrm>
            <a:prstGeom prst="rect">
              <a:avLst/>
            </a:prstGeom>
            <a:solidFill>
              <a:srgbClr val="1F497D"/>
            </a:solidFill>
            <a:ln w="9525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sng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HIGH RISK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209550" y="6127750"/>
              <a:ext cx="847725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1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Growth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9" name="AutoShape 15"/>
            <p:cNvCxnSpPr>
              <a:cxnSpLocks noChangeShapeType="1"/>
            </p:cNvCxnSpPr>
            <p:nvPr/>
          </p:nvCxnSpPr>
          <p:spPr bwMode="auto">
            <a:xfrm>
              <a:off x="912813" y="6267450"/>
              <a:ext cx="782637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3352800"/>
          </a:xfrm>
          <a:ln>
            <a:noFill/>
          </a:ln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b="1" dirty="0" smtClean="0">
                <a:solidFill>
                  <a:srgbClr val="002060"/>
                </a:solidFill>
              </a:rPr>
              <a:t>REACTIVE STAGES – </a:t>
            </a:r>
            <a:r>
              <a:rPr lang="en-US" sz="26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GROWTH MODEL</a:t>
            </a:r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grpSp>
        <p:nvGrpSpPr>
          <p:cNvPr id="22" name="Group 21"/>
          <p:cNvGrpSpPr/>
          <p:nvPr/>
        </p:nvGrpSpPr>
        <p:grpSpPr>
          <a:xfrm>
            <a:off x="533400" y="5464175"/>
            <a:ext cx="8305800" cy="936625"/>
            <a:chOff x="152400" y="5486400"/>
            <a:chExt cx="4845844" cy="936625"/>
          </a:xfrm>
        </p:grpSpPr>
        <p:sp>
          <p:nvSpPr>
            <p:cNvPr id="23" name="Rectangle 2"/>
            <p:cNvSpPr>
              <a:spLocks noChangeArrowheads="1"/>
            </p:cNvSpPr>
            <p:nvPr/>
          </p:nvSpPr>
          <p:spPr bwMode="auto">
            <a:xfrm>
              <a:off x="154782" y="5737225"/>
              <a:ext cx="4843462" cy="274638"/>
            </a:xfrm>
            <a:prstGeom prst="rect">
              <a:avLst/>
            </a:prstGeom>
            <a:solidFill>
              <a:srgbClr val="17365D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US" altLang="ja-JP" sz="1100" b="1" dirty="0" smtClean="0">
                  <a:solidFill>
                    <a:srgbClr val="FFFFFF"/>
                  </a:solidFill>
                  <a:latin typeface="Arial" pitchFamily="34" charset="0"/>
                  <a:ea typeface="MS Mincho" pitchFamily="49" charset="-128"/>
                  <a:cs typeface="Arial" pitchFamily="34" charset="0"/>
                </a:rPr>
                <a:t>Reactive Stages</a:t>
              </a:r>
            </a:p>
          </p:txBody>
        </p:sp>
        <p:sp>
          <p:nvSpPr>
            <p:cNvPr id="24" name="Rectangle 4"/>
            <p:cNvSpPr>
              <a:spLocks noChangeArrowheads="1"/>
            </p:cNvSpPr>
            <p:nvPr/>
          </p:nvSpPr>
          <p:spPr bwMode="auto">
            <a:xfrm>
              <a:off x="152400" y="5486400"/>
              <a:ext cx="1189038" cy="228600"/>
            </a:xfrm>
            <a:prstGeom prst="rect">
              <a:avLst/>
            </a:prstGeom>
            <a:solidFill>
              <a:srgbClr val="1F497D"/>
            </a:solidFill>
            <a:ln w="9525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lang="en-US" sz="1000" b="1" u="sng" dirty="0" smtClean="0">
                  <a:solidFill>
                    <a:srgbClr val="FFFFFF"/>
                  </a:solidFill>
                  <a:latin typeface="Arial" pitchFamily="34" charset="0"/>
                  <a:ea typeface="MS Mincho" pitchFamily="49" charset="-128"/>
                  <a:cs typeface="Arial" pitchFamily="34" charset="0"/>
                </a:rPr>
                <a:t>AD-HOC</a:t>
              </a:r>
              <a:endPara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 Box 13"/>
            <p:cNvSpPr txBox="1">
              <a:spLocks noChangeArrowheads="1"/>
            </p:cNvSpPr>
            <p:nvPr/>
          </p:nvSpPr>
          <p:spPr bwMode="auto">
            <a:xfrm>
              <a:off x="209550" y="6127750"/>
              <a:ext cx="847725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1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Growth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2" name="AutoShape 15"/>
            <p:cNvCxnSpPr>
              <a:cxnSpLocks noChangeShapeType="1"/>
            </p:cNvCxnSpPr>
            <p:nvPr/>
          </p:nvCxnSpPr>
          <p:spPr bwMode="auto">
            <a:xfrm>
              <a:off x="912813" y="6267450"/>
              <a:ext cx="782637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b="1" dirty="0" smtClean="0">
                <a:solidFill>
                  <a:srgbClr val="002060"/>
                </a:solidFill>
              </a:rPr>
              <a:t>1. AD-HOC STAGE – </a:t>
            </a:r>
            <a: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WHERE ARE YOU NOW?</a:t>
            </a:r>
            <a:b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0" indent="-2743200" fontAlgn="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SCOPE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Low volume in one or two languages. 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Project driven; ad-hoc</a:t>
            </a:r>
          </a:p>
          <a:p>
            <a:pPr marL="2743200" indent="-2743200" fontAlgn="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Usually managed by one individual 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with other job responsibilities</a:t>
            </a:r>
          </a:p>
          <a:p>
            <a:pPr marL="2743200" indent="-2743200" fontAlgn="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PROCESS FOCUS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Few or no processes are established — experimental at best. These processes would be based around the creation, development and deployment of source content</a:t>
            </a:r>
          </a:p>
          <a:p>
            <a:pPr marL="2743200" indent="-2743200" fontAlgn="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Drivers of costs are unknown</a:t>
            </a:r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b="1" dirty="0" smtClean="0">
                <a:solidFill>
                  <a:srgbClr val="002060"/>
                </a:solidFill>
              </a:rPr>
              <a:t>1. AD-HOC STAGE – </a:t>
            </a:r>
            <a: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RISK FACTORS</a:t>
            </a:r>
            <a:b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5425" indent="-225425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Limited awareness on what goes into purchasing translation services: Buyers cannot compare apples to apples in quotes, cannot define service levels needed or deliverables.  No performance metrics expected. </a:t>
            </a:r>
          </a:p>
          <a:p>
            <a:pPr marL="225425" indent="-225425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 awareness of pain points on growth in this model.</a:t>
            </a:r>
          </a:p>
          <a:p>
            <a: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Price determines purchase decision, regardless of outcomes.  Buyers tend to purchase on a per word rate only, don’t question what is included or expected.  </a:t>
            </a:r>
          </a:p>
          <a:p>
            <a:pPr marL="228600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Project dissatisfaction because project requirements were never clearly communicated or known.  Many buyers don’t know what they need at this time.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  <a:tabLst>
                <a:tab pos="1654175" algn="l"/>
              </a:tabLst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15" name="Content Placeholder 17"/>
          <p:cNvSpPr txBox="1">
            <a:spLocks/>
          </p:cNvSpPr>
          <p:nvPr/>
        </p:nvSpPr>
        <p:spPr>
          <a:xfrm>
            <a:off x="152400" y="1219200"/>
            <a:ext cx="85344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1654175" algn="l"/>
              </a:tabLst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2" name="Group 21"/>
          <p:cNvGrpSpPr/>
          <p:nvPr/>
        </p:nvGrpSpPr>
        <p:grpSpPr>
          <a:xfrm>
            <a:off x="533400" y="5464175"/>
            <a:ext cx="8305800" cy="936625"/>
            <a:chOff x="152400" y="5486400"/>
            <a:chExt cx="4845844" cy="936625"/>
          </a:xfrm>
        </p:grpSpPr>
        <p:sp>
          <p:nvSpPr>
            <p:cNvPr id="23" name="Rectangle 2"/>
            <p:cNvSpPr>
              <a:spLocks noChangeArrowheads="1"/>
            </p:cNvSpPr>
            <p:nvPr/>
          </p:nvSpPr>
          <p:spPr bwMode="auto">
            <a:xfrm>
              <a:off x="154782" y="5737225"/>
              <a:ext cx="4843462" cy="274638"/>
            </a:xfrm>
            <a:prstGeom prst="rect">
              <a:avLst/>
            </a:prstGeom>
            <a:solidFill>
              <a:srgbClr val="17365D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US" altLang="ja-JP" sz="1100" b="1" dirty="0" smtClean="0">
                  <a:solidFill>
                    <a:srgbClr val="FFFFFF"/>
                  </a:solidFill>
                  <a:latin typeface="Arial" pitchFamily="34" charset="0"/>
                  <a:ea typeface="MS Mincho" pitchFamily="49" charset="-128"/>
                  <a:cs typeface="Arial" pitchFamily="34" charset="0"/>
                </a:rPr>
                <a:t>Reactive Stages</a:t>
              </a:r>
            </a:p>
          </p:txBody>
        </p:sp>
        <p:sp>
          <p:nvSpPr>
            <p:cNvPr id="24" name="Rectangle 4"/>
            <p:cNvSpPr>
              <a:spLocks noChangeArrowheads="1"/>
            </p:cNvSpPr>
            <p:nvPr/>
          </p:nvSpPr>
          <p:spPr bwMode="auto">
            <a:xfrm>
              <a:off x="152400" y="5486400"/>
              <a:ext cx="1189038" cy="228600"/>
            </a:xfrm>
            <a:prstGeom prst="rect">
              <a:avLst/>
            </a:prstGeom>
            <a:solidFill>
              <a:srgbClr val="1F497D"/>
            </a:solidFill>
            <a:ln w="9525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lang="en-US" sz="1000" b="1" u="sng" dirty="0" smtClean="0">
                  <a:solidFill>
                    <a:srgbClr val="FFFFFF"/>
                  </a:solidFill>
                  <a:latin typeface="Arial" pitchFamily="34" charset="0"/>
                  <a:ea typeface="MS Mincho" pitchFamily="49" charset="-128"/>
                  <a:cs typeface="Arial" pitchFamily="34" charset="0"/>
                </a:rPr>
                <a:t>AD-HOC</a:t>
              </a:r>
              <a:endPara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 Box 13"/>
            <p:cNvSpPr txBox="1">
              <a:spLocks noChangeArrowheads="1"/>
            </p:cNvSpPr>
            <p:nvPr/>
          </p:nvSpPr>
          <p:spPr bwMode="auto">
            <a:xfrm>
              <a:off x="209550" y="6127750"/>
              <a:ext cx="847725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1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Growth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2" name="AutoShape 15"/>
            <p:cNvCxnSpPr>
              <a:cxnSpLocks noChangeShapeType="1"/>
            </p:cNvCxnSpPr>
            <p:nvPr/>
          </p:nvCxnSpPr>
          <p:spPr bwMode="auto">
            <a:xfrm>
              <a:off x="912813" y="6267450"/>
              <a:ext cx="782637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295401"/>
            <a:ext cx="8534400" cy="3733799"/>
          </a:xfrm>
        </p:spPr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b="1" dirty="0" smtClean="0">
                <a:solidFill>
                  <a:srgbClr val="002060"/>
                </a:solidFill>
              </a:rPr>
              <a:t>1. AD-HOC STAGE – </a:t>
            </a:r>
            <a: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HOW CAN WE HELP?</a:t>
            </a:r>
            <a:b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indent="-228600" fontAlgn="t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Project assessment: we ask the right questions to determine exactly what you need.</a:t>
            </a:r>
          </a:p>
          <a:p>
            <a:pPr marL="228600" indent="-228600" fontAlgn="t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Established Client Mentor Program ingrained in our culture to assist organizations.</a:t>
            </a:r>
          </a:p>
          <a:p>
            <a:pPr marL="228600" indent="-228600" fontAlgn="t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burden is on us to establish trust – let us prove our worth.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Education on our industry to raise awareness and shape perspective.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Tools and technology that fits your project needs.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Process efficiencies at this stage are tactical. 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None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Early adoption of </a:t>
            </a:r>
            <a:r>
              <a:rPr lang="en-US" sz="17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Language and Design Readiness 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process efficiencies objectives (see our Global Readiness Audit).  We help you grow through this model with less pain.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None/>
              <a:tabLst>
                <a:tab pos="1654175" algn="l"/>
              </a:tabLst>
            </a:pPr>
            <a:endParaRPr lang="en-US" sz="20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grpSp>
        <p:nvGrpSpPr>
          <p:cNvPr id="17" name="Group 16"/>
          <p:cNvGrpSpPr/>
          <p:nvPr/>
        </p:nvGrpSpPr>
        <p:grpSpPr>
          <a:xfrm>
            <a:off x="533400" y="5464175"/>
            <a:ext cx="8305800" cy="936625"/>
            <a:chOff x="152400" y="5486400"/>
            <a:chExt cx="4845844" cy="936625"/>
          </a:xfrm>
        </p:grpSpPr>
        <p:sp>
          <p:nvSpPr>
            <p:cNvPr id="18" name="Rectangle 2"/>
            <p:cNvSpPr>
              <a:spLocks noChangeArrowheads="1"/>
            </p:cNvSpPr>
            <p:nvPr/>
          </p:nvSpPr>
          <p:spPr bwMode="auto">
            <a:xfrm>
              <a:off x="154782" y="5737225"/>
              <a:ext cx="4843462" cy="274638"/>
            </a:xfrm>
            <a:prstGeom prst="rect">
              <a:avLst/>
            </a:prstGeom>
            <a:solidFill>
              <a:srgbClr val="17365D"/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US" altLang="ja-JP" sz="1100" b="1" dirty="0" smtClean="0">
                  <a:solidFill>
                    <a:srgbClr val="FFFFFF"/>
                  </a:solidFill>
                  <a:latin typeface="Arial" pitchFamily="34" charset="0"/>
                  <a:ea typeface="MS Mincho" pitchFamily="49" charset="-128"/>
                  <a:cs typeface="Arial" pitchFamily="34" charset="0"/>
                </a:rPr>
                <a:t>Reactive Stages</a:t>
              </a:r>
            </a:p>
          </p:txBody>
        </p:sp>
        <p:sp>
          <p:nvSpPr>
            <p:cNvPr id="19" name="Rectangle 4"/>
            <p:cNvSpPr>
              <a:spLocks noChangeArrowheads="1"/>
            </p:cNvSpPr>
            <p:nvPr/>
          </p:nvSpPr>
          <p:spPr bwMode="auto">
            <a:xfrm>
              <a:off x="152400" y="5486400"/>
              <a:ext cx="1189038" cy="228600"/>
            </a:xfrm>
            <a:prstGeom prst="rect">
              <a:avLst/>
            </a:prstGeom>
            <a:solidFill>
              <a:srgbClr val="1F497D"/>
            </a:solidFill>
            <a:ln w="9525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243F6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lang="en-US" sz="1000" b="1" u="sng" dirty="0" smtClean="0">
                  <a:solidFill>
                    <a:srgbClr val="FFFFFF"/>
                  </a:solidFill>
                  <a:latin typeface="Arial" pitchFamily="34" charset="0"/>
                  <a:ea typeface="MS Mincho" pitchFamily="49" charset="-128"/>
                  <a:cs typeface="Arial" pitchFamily="34" charset="0"/>
                </a:rPr>
                <a:t>AD-HOC</a:t>
              </a:r>
              <a:endPara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209550" y="6127750"/>
              <a:ext cx="847725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1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MS Mincho" pitchFamily="49" charset="-128"/>
                  <a:cs typeface="Arial" pitchFamily="34" charset="0"/>
                </a:rPr>
                <a:t>Growth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1" name="AutoShape 15"/>
            <p:cNvCxnSpPr>
              <a:cxnSpLocks noChangeShapeType="1"/>
            </p:cNvCxnSpPr>
            <p:nvPr/>
          </p:nvCxnSpPr>
          <p:spPr bwMode="auto">
            <a:xfrm>
              <a:off x="912813" y="6267450"/>
              <a:ext cx="782637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b="1" dirty="0" smtClean="0">
                <a:solidFill>
                  <a:srgbClr val="002060"/>
                </a:solidFill>
              </a:rPr>
              <a:t>2. CONSCIOUS STAGE – </a:t>
            </a:r>
            <a:r>
              <a:rPr lang="en-US" sz="26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WHERE ARE YOU NOW?</a:t>
            </a:r>
          </a:p>
          <a:p>
            <a:pPr marL="0" lvl="0" indent="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743200" indent="-2743200" fontAlgn="t">
              <a:buNone/>
            </a:pP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SCOPE 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Still project driven, but more repeatable</a:t>
            </a:r>
          </a:p>
          <a:p>
            <a:pPr marL="2743200" indent="-2743200" fontAlgn="t">
              <a:buNone/>
            </a:pPr>
            <a:endParaRPr lang="en-US" sz="1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0" indent="-2743200" fontAlgn="t">
              <a:buNone/>
            </a:pP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Managed by individual(s) with other job responsibilities</a:t>
            </a:r>
          </a:p>
          <a:p>
            <a:pPr marL="2743200" indent="-2743200" fontAlgn="t">
              <a:buNone/>
            </a:pPr>
            <a:endParaRPr lang="en-US" sz="1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0" indent="-2743200" fontAlgn="t">
              <a:buNone/>
            </a:pP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PROCESS FOCUS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Language Service Provider (LSP) is driving process improvements; awareness on best practices in the </a:t>
            </a:r>
            <a:r>
              <a:rPr lang="en-US" sz="17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Language and Design Readiness 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categories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7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0" indent="-2743200" fontAlgn="t">
              <a:buNone/>
            </a:pP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	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Cost awareness is growing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537483" y="5715000"/>
            <a:ext cx="8301717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533400" y="5464175"/>
            <a:ext cx="2038017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631355" y="6105525"/>
            <a:ext cx="145300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AutoShape 15"/>
          <p:cNvCxnSpPr>
            <a:cxnSpLocks noChangeShapeType="1"/>
          </p:cNvCxnSpPr>
          <p:nvPr/>
        </p:nvCxnSpPr>
        <p:spPr bwMode="auto">
          <a:xfrm>
            <a:off x="1836752" y="6245225"/>
            <a:ext cx="134144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623115" y="5311776"/>
            <a:ext cx="2038017" cy="381000"/>
          </a:xfrm>
          <a:prstGeom prst="rect">
            <a:avLst/>
          </a:prstGeom>
          <a:solidFill>
            <a:srgbClr val="1F497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rgbClr val="002060"/>
                </a:solidFill>
              </a:rPr>
              <a:t>2. CONSCIOUS STAGE –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RISK FACTORS</a:t>
            </a:r>
          </a:p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Brand consistency is at risk when foreign languages are introduced.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Loss of customer satisfaction with complaints on terminology usage.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Process inefficiencies can lead to higher costs later upon repeat projects or growth.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Lack of structured guidelines and criteria for internal review of translation threatens quality and timeframes.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Not able to evaluate the strategy for purchasing translation.  Can’t differentiate between suppliers or evaluate them.  Not aware of pain points at this stage.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654175" algn="l"/>
              </a:tabLst>
              <a:defRPr/>
            </a:pPr>
            <a:r>
              <a:rPr lang="en-US" sz="1700" b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Opportunity for learning can be hindered by low cost suppliers unwilling and unable to share best practices or any performance measures.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None/>
              <a:tabLst>
                <a:tab pos="1654175" algn="l"/>
              </a:tabLst>
              <a:defRPr/>
            </a:pPr>
            <a:endParaRPr lang="en-US" sz="1700" b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Language Solutions Inc.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World Trade Center - STL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7733 Forsyth Blvd. Suite 2200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St. Louis, MO 63117 </a:t>
            </a:r>
          </a:p>
          <a:p>
            <a:r>
              <a:rPr lang="en-US" dirty="0" smtClean="0"/>
              <a:t>ph. 314-725-3711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info@langsolinc.com </a:t>
            </a:r>
            <a:r>
              <a:rPr lang="en-US" dirty="0" smtClean="0">
                <a:latin typeface="Wingdings" pitchFamily="2" charset="2"/>
              </a:rPr>
              <a:t>n</a:t>
            </a:r>
            <a:r>
              <a:rPr lang="en-US" dirty="0" smtClean="0"/>
              <a:t> www.langsolinc.com</a:t>
            </a:r>
            <a:endParaRPr lang="en-US" sz="1050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37483" y="5715000"/>
            <a:ext cx="8301717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33400" y="5464175"/>
            <a:ext cx="2038017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31355" y="6105525"/>
            <a:ext cx="145300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15"/>
          <p:cNvCxnSpPr>
            <a:cxnSpLocks noChangeShapeType="1"/>
          </p:cNvCxnSpPr>
          <p:nvPr/>
        </p:nvCxnSpPr>
        <p:spPr bwMode="auto">
          <a:xfrm>
            <a:off x="1836752" y="6245225"/>
            <a:ext cx="134144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623115" y="5311776"/>
            <a:ext cx="2038017" cy="381000"/>
          </a:xfrm>
          <a:prstGeom prst="rect">
            <a:avLst/>
          </a:prstGeom>
          <a:solidFill>
            <a:srgbClr val="1F497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LSI Global Communication Maturity Model</a:t>
            </a:r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3809999"/>
          </a:xfrm>
        </p:spPr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None/>
              <a:tabLst>
                <a:tab pos="1654175" algn="l"/>
              </a:tabLst>
              <a:defRPr/>
            </a:pPr>
            <a:r>
              <a:rPr lang="en-US" sz="2600" dirty="0" smtClean="0">
                <a:solidFill>
                  <a:srgbClr val="002060"/>
                </a:solidFill>
              </a:rPr>
              <a:t>2. CONSCIOUS STAGE –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HOW CAN WE HELP?</a:t>
            </a:r>
            <a:b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05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indent="-2286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Focus and Awareness on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Translation Memory and Terminology management 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becomes a key strategy to manage quality and consistency at this stage.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0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indent="-2286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 of key objectives and metrics defined in </a:t>
            </a:r>
            <a:r>
              <a:rPr lang="en-US" sz="17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Language and Design Readiness</a:t>
            </a: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category that will help you manage repeatable processes.</a:t>
            </a:r>
          </a:p>
          <a:p>
            <a:pPr marL="228600" indent="-2286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Mentorship to help identify areas of improvements in your processes.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0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indent="-2286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Action plans and achievable goals for organizations to manage repeatable projects and drive improvements on their processes and reduce costs.</a:t>
            </a:r>
            <a:b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0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indent="-228600">
              <a:buFont typeface="Wingdings" pitchFamily="2" charset="2"/>
              <a:buChar char="§"/>
              <a:tabLst>
                <a:tab pos="1654175" algn="l"/>
              </a:tabLst>
            </a:pPr>
            <a:r>
              <a:rPr lang="en-US" sz="17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Relationship and trust built on outcomes and expectations rather than deliverables.  Active listening: We listen to your point of view, needs and expectations.</a:t>
            </a:r>
            <a:endParaRPr lang="en-US" sz="1700" b="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sz="1800" b="0" dirty="0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Language Solutions Inc. </a:t>
            </a:r>
            <a:r>
              <a:rPr lang="en-US" smtClean="0">
                <a:latin typeface="Wingdings" pitchFamily="2" charset="2"/>
              </a:rPr>
              <a:t>n</a:t>
            </a:r>
            <a:r>
              <a:rPr lang="en-US" smtClean="0"/>
              <a:t> World Trade Center - STL </a:t>
            </a:r>
            <a:r>
              <a:rPr lang="en-US" smtClean="0">
                <a:latin typeface="Wingdings" pitchFamily="2" charset="2"/>
              </a:rPr>
              <a:t>n</a:t>
            </a:r>
            <a:r>
              <a:rPr lang="en-US" smtClean="0"/>
              <a:t> 7733 Forsyth Blvd. Suite 2200 </a:t>
            </a:r>
            <a:r>
              <a:rPr lang="en-US" smtClean="0">
                <a:latin typeface="Wingdings" pitchFamily="2" charset="2"/>
              </a:rPr>
              <a:t>n</a:t>
            </a:r>
            <a:r>
              <a:rPr lang="en-US" smtClean="0"/>
              <a:t> St. Louis, MO 63117 </a:t>
            </a:r>
          </a:p>
          <a:p>
            <a:r>
              <a:rPr lang="en-US" smtClean="0"/>
              <a:t>ph. 314-725-3711 </a:t>
            </a:r>
            <a:r>
              <a:rPr lang="en-US" smtClean="0">
                <a:latin typeface="Wingdings" pitchFamily="2" charset="2"/>
              </a:rPr>
              <a:t>n</a:t>
            </a:r>
            <a:r>
              <a:rPr lang="en-US" smtClean="0"/>
              <a:t> info@langsolinc.com </a:t>
            </a:r>
            <a:r>
              <a:rPr lang="en-US" smtClean="0">
                <a:latin typeface="Wingdings" pitchFamily="2" charset="2"/>
              </a:rPr>
              <a:t>n</a:t>
            </a:r>
            <a:r>
              <a:rPr lang="en-US" smtClean="0"/>
              <a:t> www.langsolinc.com</a:t>
            </a:r>
            <a:endParaRPr lang="en-US" sz="1050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37483" y="5715000"/>
            <a:ext cx="8301717" cy="274638"/>
          </a:xfrm>
          <a:prstGeom prst="rect">
            <a:avLst/>
          </a:prstGeom>
          <a:solidFill>
            <a:srgbClr val="17365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altLang="ja-JP" sz="1100" b="1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Reactive Stages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33400" y="5464175"/>
            <a:ext cx="2038017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>
                <a:lumMod val="85000"/>
              </a:schemeClr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algn="ctr" fontAlgn="base">
              <a:spcBef>
                <a:spcPts val="300"/>
              </a:spcBef>
              <a:spcAft>
                <a:spcPts val="300"/>
              </a:spcAft>
            </a:pPr>
            <a:r>
              <a:rPr lang="en-US" sz="1000" b="1" u="sng" dirty="0" smtClean="0">
                <a:solidFill>
                  <a:srgbClr val="FFFFFF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AD-HOC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en-US" sz="1000" b="1" u="sng" dirty="0" smtClean="0">
              <a:solidFill>
                <a:srgbClr val="FFFFFF"/>
              </a:solidFill>
              <a:latin typeface="Arial" pitchFamily="34" charset="0"/>
              <a:ea typeface="MS Mincho" pitchFamily="49" charset="-128"/>
              <a:cs typeface="Arial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31355" y="6105525"/>
            <a:ext cx="145300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Growth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15"/>
          <p:cNvCxnSpPr>
            <a:cxnSpLocks noChangeShapeType="1"/>
          </p:cNvCxnSpPr>
          <p:nvPr/>
        </p:nvCxnSpPr>
        <p:spPr bwMode="auto">
          <a:xfrm>
            <a:off x="1836752" y="6245225"/>
            <a:ext cx="134144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623115" y="5311776"/>
            <a:ext cx="2038017" cy="381000"/>
          </a:xfrm>
          <a:prstGeom prst="rect">
            <a:avLst/>
          </a:prstGeom>
          <a:solidFill>
            <a:srgbClr val="1F497D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43F6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10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CONSCIOUS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2269</TotalTime>
  <Words>1918</Words>
  <Application>Microsoft Office PowerPoint</Application>
  <PresentationFormat>On-screen Show (4:3)</PresentationFormat>
  <Paragraphs>434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  <vt:lpstr>LSI Global Communication Maturity Model</vt:lpstr>
    </vt:vector>
  </TitlesOfParts>
  <Company>Windows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Jeroen</dc:creator>
  <cp:lastModifiedBy>Jeroen</cp:lastModifiedBy>
  <cp:revision>200</cp:revision>
  <dcterms:created xsi:type="dcterms:W3CDTF">2013-08-08T16:07:22Z</dcterms:created>
  <dcterms:modified xsi:type="dcterms:W3CDTF">2014-04-30T13:50:25Z</dcterms:modified>
</cp:coreProperties>
</file>